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485" r:id="rId3"/>
    <p:sldId id="452" r:id="rId4"/>
    <p:sldId id="466" r:id="rId5"/>
    <p:sldId id="258" r:id="rId6"/>
    <p:sldId id="410" r:id="rId7"/>
    <p:sldId id="269" r:id="rId8"/>
    <p:sldId id="273" r:id="rId9"/>
    <p:sldId id="467" r:id="rId10"/>
    <p:sldId id="267" r:id="rId11"/>
    <p:sldId id="259" r:id="rId12"/>
    <p:sldId id="278" r:id="rId13"/>
    <p:sldId id="280" r:id="rId14"/>
    <p:sldId id="279" r:id="rId15"/>
    <p:sldId id="468" r:id="rId16"/>
    <p:sldId id="461" r:id="rId17"/>
    <p:sldId id="271" r:id="rId18"/>
    <p:sldId id="456" r:id="rId19"/>
    <p:sldId id="281" r:id="rId20"/>
    <p:sldId id="288" r:id="rId21"/>
    <p:sldId id="311" r:id="rId22"/>
    <p:sldId id="313" r:id="rId23"/>
    <p:sldId id="314" r:id="rId24"/>
    <p:sldId id="318" r:id="rId25"/>
    <p:sldId id="390" r:id="rId26"/>
    <p:sldId id="426" r:id="rId27"/>
    <p:sldId id="470" r:id="rId28"/>
    <p:sldId id="479" r:id="rId29"/>
    <p:sldId id="474" r:id="rId30"/>
    <p:sldId id="471" r:id="rId31"/>
    <p:sldId id="472" r:id="rId32"/>
    <p:sldId id="379" r:id="rId33"/>
    <p:sldId id="475" r:id="rId34"/>
    <p:sldId id="441" r:id="rId35"/>
    <p:sldId id="442" r:id="rId36"/>
    <p:sldId id="486" r:id="rId37"/>
    <p:sldId id="440" r:id="rId38"/>
    <p:sldId id="447" r:id="rId39"/>
    <p:sldId id="284" r:id="rId40"/>
    <p:sldId id="292" r:id="rId41"/>
    <p:sldId id="293" r:id="rId42"/>
    <p:sldId id="316" r:id="rId43"/>
    <p:sldId id="450" r:id="rId44"/>
    <p:sldId id="307" r:id="rId45"/>
    <p:sldId id="487" r:id="rId46"/>
    <p:sldId id="451" r:id="rId47"/>
    <p:sldId id="488" r:id="rId48"/>
    <p:sldId id="385" r:id="rId49"/>
    <p:sldId id="386" r:id="rId50"/>
    <p:sldId id="384" r:id="rId51"/>
    <p:sldId id="275" r:id="rId52"/>
    <p:sldId id="383" r:id="rId53"/>
    <p:sldId id="387" r:id="rId54"/>
    <p:sldId id="389" r:id="rId55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251" autoAdjust="0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/>
    </p:cSldViewPr>
  </p:slideViewPr>
  <p:outlineViewPr>
    <p:cViewPr>
      <p:scale>
        <a:sx n="33" d="100"/>
        <a:sy n="33" d="100"/>
      </p:scale>
      <p:origin x="0" y="-65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/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/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B0AD1240-296E-4BFE-8DC4-A1EE98A0A3AE}">
      <dgm:prSet phldrT="[Text]"/>
      <dgm:spPr/>
      <dgm:t>
        <a:bodyPr/>
        <a:lstStyle/>
        <a:p>
          <a:r>
            <a:rPr lang="en-US" altLang="zh-CN" dirty="0"/>
            <a:t>Finance</a:t>
          </a:r>
          <a:endParaRPr lang="en-US" dirty="0"/>
        </a:p>
      </dgm:t>
    </dgm:pt>
    <dgm:pt modelId="{B0291ED7-FD7E-4C8E-9262-A055B0B5BDCB}" type="parTrans" cxnId="{2FBB30FD-A1F1-4173-A4EB-6DA8060CC7CE}">
      <dgm:prSet/>
      <dgm:spPr/>
    </dgm:pt>
    <dgm:pt modelId="{24E21A49-3E28-4884-A468-66AA57D7396D}" type="sibTrans" cxnId="{2FBB30FD-A1F1-4173-A4EB-6DA8060CC7CE}">
      <dgm:prSet/>
      <dgm:spPr/>
    </dgm:pt>
    <dgm:pt modelId="{52558BD3-5C2C-4974-9107-0C5AEA8D8EB6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E73AFE85-1939-40D0-82AB-C0499FD56069}" type="parTrans" cxnId="{1ECE565D-1345-40E1-B5F7-8E708CF3956F}">
      <dgm:prSet/>
      <dgm:spPr/>
    </dgm:pt>
    <dgm:pt modelId="{904CF3FE-4F1B-409E-B6EE-5B3D686F473A}" type="sibTrans" cxnId="{1ECE565D-1345-40E1-B5F7-8E708CF3956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59866515-5E2B-4B51-8AE3-08F3A51FE4C6}" type="presOf" srcId="{52558BD3-5C2C-4974-9107-0C5AEA8D8EB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1ECE565D-1345-40E1-B5F7-8E708CF3956F}" srcId="{AF616E21-6A7F-46CC-8367-505A18A4B88D}" destId="{52558BD3-5C2C-4974-9107-0C5AEA8D8EB6}" srcOrd="1" destOrd="0" parTransId="{E73AFE85-1939-40D0-82AB-C0499FD56069}" sibTransId="{904CF3FE-4F1B-409E-B6EE-5B3D686F473A}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8B55C9B3-5185-47C2-B764-9626FC290F77}" type="presOf" srcId="{B0AD1240-296E-4BFE-8DC4-A1EE98A0A3AE}" destId="{6192260E-4CDF-4634-A265-2C367ADC9871}" srcOrd="0" destOrd="0" presId="urn:microsoft.com/office/officeart/2005/8/layout/list1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2FBB30FD-A1F1-4173-A4EB-6DA8060CC7CE}" srcId="{AF616E21-6A7F-46CC-8367-505A18A4B88D}" destId="{B0AD1240-296E-4BFE-8DC4-A1EE98A0A3AE}" srcOrd="0" destOrd="0" parTransId="{B0291ED7-FD7E-4C8E-9262-A055B0B5BDCB}" sibTransId="{24E21A49-3E28-4884-A468-66AA57D7396D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/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F9D0CE56-0FE2-4E84-B30D-1FBE4852CE9B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17F74529-B138-4834-A74E-3D266872A6E7}" type="parTrans" cxnId="{6DA62DB0-7DAC-41E4-8406-F65C97C67280}">
      <dgm:prSet/>
      <dgm:spPr/>
    </dgm:pt>
    <dgm:pt modelId="{2CCA01FF-54FC-4AFD-9051-0366CC7F9690}" type="sibTrans" cxnId="{6DA62DB0-7DAC-41E4-8406-F65C97C67280}">
      <dgm:prSet/>
      <dgm:spPr/>
    </dgm:pt>
    <dgm:pt modelId="{E549CE07-A4A1-4F52-9DBB-79567B31C970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3B9682DB-7405-4AAF-AD34-22C9785DECC7}" type="parTrans" cxnId="{8D0599A2-0C1E-4AC6-9E26-CC133EA9E212}">
      <dgm:prSet/>
      <dgm:spPr/>
    </dgm:pt>
    <dgm:pt modelId="{D5AD6ED8-17B9-4AF3-B61D-1306CCBEC311}" type="sibTrans" cxnId="{8D0599A2-0C1E-4AC6-9E26-CC133EA9E212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528A110A-3B75-4687-9D15-2A231B2EC3EF}" type="presOf" srcId="{E549CE07-A4A1-4F52-9DBB-79567B31C970}" destId="{6192260E-4CDF-4634-A265-2C367ADC9871}" srcOrd="0" destOrd="1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139D4E6E-B733-4EC3-808F-5FE61E2A5DA7}" type="presOf" srcId="{F9D0CE56-0FE2-4E84-B30D-1FBE4852CE9B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D0599A2-0C1E-4AC6-9E26-CC133EA9E212}" srcId="{AF616E21-6A7F-46CC-8367-505A18A4B88D}" destId="{E549CE07-A4A1-4F52-9DBB-79567B31C970}" srcOrd="1" destOrd="0" parTransId="{3B9682DB-7405-4AAF-AD34-22C9785DECC7}" sibTransId="{D5AD6ED8-17B9-4AF3-B61D-1306CCBEC311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6DA62DB0-7DAC-41E4-8406-F65C97C67280}" srcId="{AF616E21-6A7F-46CC-8367-505A18A4B88D}" destId="{F9D0CE56-0FE2-4E84-B30D-1FBE4852CE9B}" srcOrd="0" destOrd="0" parTransId="{17F74529-B138-4834-A74E-3D266872A6E7}" sibTransId="{2CCA01FF-54FC-4AFD-9051-0366CC7F9690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72156238-8C8F-432C-9F8A-8CB1ECAC5C8C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5ADC9775-8228-43E3-A737-DC5E5BAD5571}" type="parTrans" cxnId="{D42E3B0C-5F29-4991-A003-9013CDE15DD8}">
      <dgm:prSet/>
      <dgm:spPr/>
    </dgm:pt>
    <dgm:pt modelId="{BDE68618-F52B-4A38-891D-2BE54AECD228}" type="sibTrans" cxnId="{D42E3B0C-5F29-4991-A003-9013CDE15DD8}">
      <dgm:prSet/>
      <dgm:spPr/>
    </dgm:pt>
    <dgm:pt modelId="{935783D3-B01B-4530-BC89-54B36FAABBA6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69574BCC-6109-4BF5-9929-A8A84F699E4E}" type="parTrans" cxnId="{59DD9D15-EC4A-4133-BC0B-22663172AFFF}">
      <dgm:prSet/>
      <dgm:spPr/>
    </dgm:pt>
    <dgm:pt modelId="{1B0F7FBF-1A30-4E13-A0F1-11DEE18BA328}" type="sibTrans" cxnId="{59DD9D15-EC4A-4133-BC0B-22663172AFFF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D42E3B0C-5F29-4991-A003-9013CDE15DD8}" srcId="{AF616E21-6A7F-46CC-8367-505A18A4B88D}" destId="{72156238-8C8F-432C-9F8A-8CB1ECAC5C8C}" srcOrd="0" destOrd="0" parTransId="{5ADC9775-8228-43E3-A737-DC5E5BAD5571}" sibTransId="{BDE68618-F52B-4A38-891D-2BE54AECD228}"/>
    <dgm:cxn modelId="{59DD9D15-EC4A-4133-BC0B-22663172AFFF}" srcId="{AF616E21-6A7F-46CC-8367-505A18A4B88D}" destId="{935783D3-B01B-4530-BC89-54B36FAABBA6}" srcOrd="1" destOrd="0" parTransId="{69574BCC-6109-4BF5-9929-A8A84F699E4E}" sibTransId="{1B0F7FBF-1A30-4E13-A0F1-11DEE18BA328}"/>
    <dgm:cxn modelId="{971A6E23-90C2-4E61-AB7F-CDACD6BA484D}" type="presOf" srcId="{935783D3-B01B-4530-BC89-54B36FAABBA6}" destId="{6192260E-4CDF-4634-A265-2C367ADC9871}" srcOrd="0" destOrd="1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0B1758FF-982A-4917-9BED-88D8F438245E}" type="presOf" srcId="{72156238-8C8F-432C-9F8A-8CB1ECAC5C8C}" destId="{6192260E-4CDF-4634-A265-2C367ADC9871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D2090069-28E7-4019-9EAE-4A416E75238F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97FD8BA3-EA27-4BD8-A2DA-EBBA23058971}" type="parTrans" cxnId="{1C7DDAF9-FF52-40C3-9800-7029A1E211A5}">
      <dgm:prSet/>
      <dgm:spPr/>
    </dgm:pt>
    <dgm:pt modelId="{60623BD6-D75B-4657-8044-A243F414CCD4}" type="sibTrans" cxnId="{1C7DDAF9-FF52-40C3-9800-7029A1E211A5}">
      <dgm:prSet/>
      <dgm:spPr/>
    </dgm:pt>
    <dgm:pt modelId="{CE79B864-9F58-4BB6-9F37-38B14A3613D1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8EC7011E-E388-4C53-8D97-C36896D3C2F0}" type="parTrans" cxnId="{6BD179A2-BF16-48C8-89E1-A6CED0BC33E5}">
      <dgm:prSet/>
      <dgm:spPr/>
    </dgm:pt>
    <dgm:pt modelId="{83678301-283A-428C-8E73-176D52FDA8E4}" type="sibTrans" cxnId="{6BD179A2-BF16-48C8-89E1-A6CED0BC33E5}">
      <dgm:prSet/>
      <dgm:spPr/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55661553-38A2-4E5F-B081-DE464660C9EA}" type="presOf" srcId="{D2090069-28E7-4019-9EAE-4A416E75238F}" destId="{6192260E-4CDF-4634-A265-2C367ADC9871}" srcOrd="0" destOrd="0" presId="urn:microsoft.com/office/officeart/2005/8/layout/list1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6BD179A2-BF16-48C8-89E1-A6CED0BC33E5}" srcId="{AF616E21-6A7F-46CC-8367-505A18A4B88D}" destId="{CE79B864-9F58-4BB6-9F37-38B14A3613D1}" srcOrd="1" destOrd="0" parTransId="{8EC7011E-E388-4C53-8D97-C36896D3C2F0}" sibTransId="{83678301-283A-428C-8E73-176D52FDA8E4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32427EED-0F7A-4484-9CFB-CBB1D7AEA455}" type="presOf" srcId="{CE79B864-9F58-4BB6-9F37-38B14A3613D1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1C7DDAF9-FF52-40C3-9800-7029A1E211A5}" srcId="{AF616E21-6A7F-46CC-8367-505A18A4B88D}" destId="{D2090069-28E7-4019-9EAE-4A416E75238F}" srcOrd="0" destOrd="0" parTransId="{97FD8BA3-EA27-4BD8-A2DA-EBBA23058971}" sibTransId="{60623BD6-D75B-4657-8044-A243F414CCD4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/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615A54F4-95CC-4043-AE0C-3AC66A93D34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AA08123E-878B-4173-A889-AF9EAAEC430B}" type="parTrans" cxnId="{9A6E1726-0DAD-4DD0-A037-1FA239F4A5DE}">
      <dgm:prSet/>
      <dgm:spPr/>
      <dgm:t>
        <a:bodyPr/>
        <a:lstStyle/>
        <a:p>
          <a:endParaRPr lang="en-US"/>
        </a:p>
      </dgm:t>
    </dgm:pt>
    <dgm:pt modelId="{EB67583F-8B17-48E0-9C44-E68C2A3256AA}" type="sibTrans" cxnId="{9A6E1726-0DAD-4DD0-A037-1FA239F4A5DE}">
      <dgm:prSet/>
      <dgm:spPr/>
      <dgm:t>
        <a:bodyPr/>
        <a:lstStyle/>
        <a:p>
          <a:endParaRPr lang="en-US"/>
        </a:p>
      </dgm:t>
    </dgm:pt>
    <dgm:pt modelId="{686AC307-75A5-4C64-B7A1-37FC161EF639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E28C05DC-6CCD-4FED-870F-7725DB419340}" type="parTrans" cxnId="{DD9E9D7E-5908-40DD-8CAB-C561C1B2E9CC}">
      <dgm:prSet/>
      <dgm:spPr/>
      <dgm:t>
        <a:bodyPr/>
        <a:lstStyle/>
        <a:p>
          <a:endParaRPr lang="en-US"/>
        </a:p>
      </dgm:t>
    </dgm:pt>
    <dgm:pt modelId="{B3E73DEC-3501-4AE8-98BA-C9A6BF2458F9}" type="sibTrans" cxnId="{DD9E9D7E-5908-40DD-8CAB-C561C1B2E9CC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9A6E1726-0DAD-4DD0-A037-1FA239F4A5DE}" srcId="{AF616E21-6A7F-46CC-8367-505A18A4B88D}" destId="{615A54F4-95CC-4043-AE0C-3AC66A93D349}" srcOrd="0" destOrd="0" parTransId="{AA08123E-878B-4173-A889-AF9EAAEC430B}" sibTransId="{EB67583F-8B17-48E0-9C44-E68C2A3256AA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8B420653-4DBF-4ACA-8CB9-43CAB8151899}" type="presOf" srcId="{615A54F4-95CC-4043-AE0C-3AC66A93D349}" destId="{6192260E-4CDF-4634-A265-2C367ADC9871}" srcOrd="0" destOrd="0" presId="urn:microsoft.com/office/officeart/2005/8/layout/list1"/>
    <dgm:cxn modelId="{DD9E9D7E-5908-40DD-8CAB-C561C1B2E9CC}" srcId="{AF616E21-6A7F-46CC-8367-505A18A4B88D}" destId="{686AC307-75A5-4C64-B7A1-37FC161EF639}" srcOrd="1" destOrd="0" parTransId="{E28C05DC-6CCD-4FED-870F-7725DB419340}" sibTransId="{B3E73DEC-3501-4AE8-98BA-C9A6BF2458F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DA74F8F8-5B7F-40E5-BE97-4EB0D06C5BB9}" type="presOf" srcId="{686AC307-75A5-4C64-B7A1-37FC161EF639}" destId="{6192260E-4CDF-4634-A265-2C367ADC9871}" srcOrd="0" destOrd="1" presId="urn:microsoft.com/office/officeart/2005/8/layout/list1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A5BA9EA8-752A-40D8-8540-465EF5F654B9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E4CFB8F5-8524-4046-9AD3-E4D1BF07EE02}" type="parTrans" cxnId="{D5DC19E3-6E03-4AA0-A523-547E9CF8D8C6}">
      <dgm:prSet/>
      <dgm:spPr/>
      <dgm:t>
        <a:bodyPr/>
        <a:lstStyle/>
        <a:p>
          <a:endParaRPr lang="en-US"/>
        </a:p>
      </dgm:t>
    </dgm:pt>
    <dgm:pt modelId="{4A642917-C55A-43C4-BAA7-E4BD2DD4C5C2}" type="sibTrans" cxnId="{D5DC19E3-6E03-4AA0-A523-547E9CF8D8C6}">
      <dgm:prSet/>
      <dgm:spPr/>
      <dgm:t>
        <a:bodyPr/>
        <a:lstStyle/>
        <a:p>
          <a:endParaRPr lang="en-US"/>
        </a:p>
      </dgm:t>
    </dgm:pt>
    <dgm:pt modelId="{B969F75C-BDB1-4FB0-AD6E-778D19038A28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gm:t>
    </dgm:pt>
    <dgm:pt modelId="{DBD3FD66-48DD-4BDE-9EED-364EBDCDB1CA}" type="parTrans" cxnId="{2903A622-ADB7-44F8-81E5-6E3AEB1FA248}">
      <dgm:prSet/>
      <dgm:spPr/>
      <dgm:t>
        <a:bodyPr/>
        <a:lstStyle/>
        <a:p>
          <a:endParaRPr lang="en-US"/>
        </a:p>
      </dgm:t>
    </dgm:pt>
    <dgm:pt modelId="{4D83CC8C-89DE-4661-8113-3C493FE1C06C}" type="sibTrans" cxnId="{2903A622-ADB7-44F8-81E5-6E3AEB1FA248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2903A622-ADB7-44F8-81E5-6E3AEB1FA248}" srcId="{AF616E21-6A7F-46CC-8367-505A18A4B88D}" destId="{B969F75C-BDB1-4FB0-AD6E-778D19038A28}" srcOrd="1" destOrd="0" parTransId="{DBD3FD66-48DD-4BDE-9EED-364EBDCDB1CA}" sibTransId="{4D83CC8C-89DE-4661-8113-3C493FE1C06C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15336967-2A9F-40C8-8421-CA8F612BEF7F}" type="presOf" srcId="{A5BA9EA8-752A-40D8-8540-465EF5F654B9}" destId="{6192260E-4CDF-4634-A265-2C367ADC9871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FA0325DF-7FA8-4B51-A8E4-804DBB907EEE}" type="presOf" srcId="{B969F75C-BDB1-4FB0-AD6E-778D19038A28}" destId="{6192260E-4CDF-4634-A265-2C367ADC9871}" srcOrd="0" destOrd="1" presId="urn:microsoft.com/office/officeart/2005/8/layout/list1"/>
    <dgm:cxn modelId="{D5DC19E3-6E03-4AA0-A523-547E9CF8D8C6}" srcId="{AF616E21-6A7F-46CC-8367-505A18A4B88D}" destId="{A5BA9EA8-752A-40D8-8540-465EF5F654B9}" srcOrd="0" destOrd="0" parTransId="{E4CFB8F5-8524-4046-9AD3-E4D1BF07EE02}" sibTransId="{4A642917-C55A-43C4-BAA7-E4BD2DD4C5C2}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7BAF93-5A1D-49D4-99DF-D4D1643D6B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6E21-6A7F-46CC-8367-505A18A4B88D}">
      <dgm:prSet phldrT="[Text]"/>
      <dgm:spPr/>
      <dgm:t>
        <a:bodyPr/>
        <a:lstStyle/>
        <a:p>
          <a:r>
            <a:rPr lang="en-US" dirty="0"/>
            <a:t>Blockchain Application</a:t>
          </a:r>
        </a:p>
      </dgm:t>
    </dgm:pt>
    <dgm:pt modelId="{643E1BE1-6D06-4261-95DE-2D4760D19B6D}" type="parTrans" cxnId="{CE069498-F18C-49FB-A4B7-213DBC20DB62}">
      <dgm:prSet/>
      <dgm:spPr/>
      <dgm:t>
        <a:bodyPr/>
        <a:lstStyle/>
        <a:p>
          <a:endParaRPr lang="en-US"/>
        </a:p>
      </dgm:t>
    </dgm:pt>
    <dgm:pt modelId="{3A67B7F9-22AD-4E30-858C-AA518A836147}" type="sibTrans" cxnId="{CE069498-F18C-49FB-A4B7-213DBC20DB62}">
      <dgm:prSet/>
      <dgm:spPr/>
      <dgm:t>
        <a:bodyPr/>
        <a:lstStyle/>
        <a:p>
          <a:endParaRPr lang="en-US"/>
        </a:p>
      </dgm:t>
    </dgm:pt>
    <dgm:pt modelId="{5B248CD5-B375-4043-B242-E6790279F57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Blockchain Basic</a:t>
          </a:r>
        </a:p>
      </dgm:t>
    </dgm:pt>
    <dgm:pt modelId="{6523B4A4-6C28-4E4A-8306-86B82498B897}" type="parTrans" cxnId="{013EBAF9-2BA2-4F13-B389-A8DE4FFE58D6}">
      <dgm:prSet/>
      <dgm:spPr/>
      <dgm:t>
        <a:bodyPr/>
        <a:lstStyle/>
        <a:p>
          <a:endParaRPr lang="en-US"/>
        </a:p>
      </dgm:t>
    </dgm:pt>
    <dgm:pt modelId="{D5ED9E3B-CD5A-417C-8C55-1BBD8BE08A2A}" type="sibTrans" cxnId="{013EBAF9-2BA2-4F13-B389-A8DE4FFE58D6}">
      <dgm:prSet/>
      <dgm:spPr/>
      <dgm:t>
        <a:bodyPr/>
        <a:lstStyle/>
        <a:p>
          <a:endParaRPr lang="en-US"/>
        </a:p>
      </dgm:t>
    </dgm:pt>
    <dgm:pt modelId="{B55BB8B6-7390-4FBC-80C1-13852BD342D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Origin</a:t>
          </a:r>
        </a:p>
      </dgm:t>
    </dgm:pt>
    <dgm:pt modelId="{C2D40592-6841-4D26-84AA-5E46A68041F4}" type="parTrans" cxnId="{6D20A16C-9066-45B3-96BD-6E461AF17AD5}">
      <dgm:prSet/>
      <dgm:spPr/>
      <dgm:t>
        <a:bodyPr/>
        <a:lstStyle/>
        <a:p>
          <a:endParaRPr lang="en-US"/>
        </a:p>
      </dgm:t>
    </dgm:pt>
    <dgm:pt modelId="{B56D898C-3281-44B5-AF73-CFC75F519C69}" type="sibTrans" cxnId="{6D20A16C-9066-45B3-96BD-6E461AF17AD5}">
      <dgm:prSet/>
      <dgm:spPr/>
      <dgm:t>
        <a:bodyPr/>
        <a:lstStyle/>
        <a:p>
          <a:endParaRPr lang="en-US"/>
        </a:p>
      </dgm:t>
    </dgm:pt>
    <dgm:pt modelId="{C610CDA6-EDD4-4D40-8F7B-687B03DB324B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Structures</a:t>
          </a:r>
        </a:p>
      </dgm:t>
    </dgm:pt>
    <dgm:pt modelId="{CCB59F4F-BE8A-422A-BF7E-E586947B673B}" type="parTrans" cxnId="{8747A7A4-B470-415B-BDDB-8D035EDCC256}">
      <dgm:prSet/>
      <dgm:spPr/>
      <dgm:t>
        <a:bodyPr/>
        <a:lstStyle/>
        <a:p>
          <a:endParaRPr lang="en-US"/>
        </a:p>
      </dgm:t>
    </dgm:pt>
    <dgm:pt modelId="{20C0ECE3-5F09-4431-9354-8262AE239A82}" type="sibTrans" cxnId="{8747A7A4-B470-415B-BDDB-8D035EDCC256}">
      <dgm:prSet/>
      <dgm:spPr/>
      <dgm:t>
        <a:bodyPr/>
        <a:lstStyle/>
        <a:p>
          <a:endParaRPr lang="en-US"/>
        </a:p>
      </dgm:t>
    </dgm:pt>
    <dgm:pt modelId="{F1575EE5-6D48-4709-9747-40CCFF8836C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Technologies</a:t>
          </a:r>
        </a:p>
      </dgm:t>
    </dgm:pt>
    <dgm:pt modelId="{C28A905A-1990-4589-92F7-2F03326D4200}" type="parTrans" cxnId="{FDB79190-5689-4AC1-972E-82EC4F50750E}">
      <dgm:prSet/>
      <dgm:spPr/>
      <dgm:t>
        <a:bodyPr/>
        <a:lstStyle/>
        <a:p>
          <a:endParaRPr lang="en-US"/>
        </a:p>
      </dgm:t>
    </dgm:pt>
    <dgm:pt modelId="{39D96D25-5AE0-46AD-9D51-52840C817AD5}" type="sibTrans" cxnId="{FDB79190-5689-4AC1-972E-82EC4F50750E}">
      <dgm:prSet/>
      <dgm:spPr/>
      <dgm:t>
        <a:bodyPr/>
        <a:lstStyle/>
        <a:p>
          <a:endParaRPr lang="en-US"/>
        </a:p>
      </dgm:t>
    </dgm:pt>
    <dgm:pt modelId="{ABD4EC92-D090-4D88-ACFF-C334DFDC896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gm:t>
    </dgm:pt>
    <dgm:pt modelId="{22EAA895-D31B-4F33-B6BF-245B407C1197}" type="parTrans" cxnId="{9CF2C15E-7293-4B9F-B7C6-28DD449B48C5}">
      <dgm:prSet/>
      <dgm:spPr/>
      <dgm:t>
        <a:bodyPr/>
        <a:lstStyle/>
        <a:p>
          <a:endParaRPr lang="en-US"/>
        </a:p>
      </dgm:t>
    </dgm:pt>
    <dgm:pt modelId="{BF0DC7CE-2A0D-4B45-A35F-0880D6E5D348}" type="sibTrans" cxnId="{9CF2C15E-7293-4B9F-B7C6-28DD449B48C5}">
      <dgm:prSet/>
      <dgm:spPr/>
      <dgm:t>
        <a:bodyPr/>
        <a:lstStyle/>
        <a:p>
          <a:endParaRPr lang="en-US"/>
        </a:p>
      </dgm:t>
    </dgm:pt>
    <dgm:pt modelId="{A5BA9EA8-752A-40D8-8540-465EF5F654B9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Finance</a:t>
          </a:r>
        </a:p>
      </dgm:t>
    </dgm:pt>
    <dgm:pt modelId="{E4CFB8F5-8524-4046-9AD3-E4D1BF07EE02}" type="parTrans" cxnId="{D5DC19E3-6E03-4AA0-A523-547E9CF8D8C6}">
      <dgm:prSet/>
      <dgm:spPr/>
      <dgm:t>
        <a:bodyPr/>
        <a:lstStyle/>
        <a:p>
          <a:endParaRPr lang="en-US"/>
        </a:p>
      </dgm:t>
    </dgm:pt>
    <dgm:pt modelId="{4A642917-C55A-43C4-BAA7-E4BD2DD4C5C2}" type="sibTrans" cxnId="{D5DC19E3-6E03-4AA0-A523-547E9CF8D8C6}">
      <dgm:prSet/>
      <dgm:spPr/>
      <dgm:t>
        <a:bodyPr/>
        <a:lstStyle/>
        <a:p>
          <a:endParaRPr lang="en-US"/>
        </a:p>
      </dgm:t>
    </dgm:pt>
    <dgm:pt modelId="{B969F75C-BDB1-4FB0-AD6E-778D19038A28}">
      <dgm:prSet phldrT="[Text]"/>
      <dgm:spPr/>
      <dgm:t>
        <a:bodyPr/>
        <a:lstStyle/>
        <a:p>
          <a:r>
            <a:rPr lang="en-US" dirty="0"/>
            <a:t>Supply Chain</a:t>
          </a:r>
        </a:p>
      </dgm:t>
    </dgm:pt>
    <dgm:pt modelId="{DBD3FD66-48DD-4BDE-9EED-364EBDCDB1CA}" type="parTrans" cxnId="{2903A622-ADB7-44F8-81E5-6E3AEB1FA248}">
      <dgm:prSet/>
      <dgm:spPr/>
      <dgm:t>
        <a:bodyPr/>
        <a:lstStyle/>
        <a:p>
          <a:endParaRPr lang="en-US"/>
        </a:p>
      </dgm:t>
    </dgm:pt>
    <dgm:pt modelId="{4D83CC8C-89DE-4661-8113-3C493FE1C06C}" type="sibTrans" cxnId="{2903A622-ADB7-44F8-81E5-6E3AEB1FA248}">
      <dgm:prSet/>
      <dgm:spPr/>
      <dgm:t>
        <a:bodyPr/>
        <a:lstStyle/>
        <a:p>
          <a:endParaRPr lang="en-US"/>
        </a:p>
      </dgm:t>
    </dgm:pt>
    <dgm:pt modelId="{0E534D8F-805E-43C5-B10E-53E1E07B616D}" type="pres">
      <dgm:prSet presAssocID="{747BAF93-5A1D-49D4-99DF-D4D1643D6BA5}" presName="linear" presStyleCnt="0">
        <dgm:presLayoutVars>
          <dgm:dir/>
          <dgm:animLvl val="lvl"/>
          <dgm:resizeHandles val="exact"/>
        </dgm:presLayoutVars>
      </dgm:prSet>
      <dgm:spPr/>
    </dgm:pt>
    <dgm:pt modelId="{70AB9FCC-1399-4C9F-B002-13639A95B1CB}" type="pres">
      <dgm:prSet presAssocID="{5B248CD5-B375-4043-B242-E6790279F57A}" presName="parentLin" presStyleCnt="0"/>
      <dgm:spPr/>
    </dgm:pt>
    <dgm:pt modelId="{B82B3293-3918-4D52-AD55-BECECBF8624C}" type="pres">
      <dgm:prSet presAssocID="{5B248CD5-B375-4043-B242-E6790279F57A}" presName="parentLeftMargin" presStyleLbl="node1" presStyleIdx="0" presStyleCnt="2"/>
      <dgm:spPr/>
    </dgm:pt>
    <dgm:pt modelId="{0A781AAA-2A1A-4DEA-BF70-171EFEA36A01}" type="pres">
      <dgm:prSet presAssocID="{5B248CD5-B375-4043-B242-E6790279F5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C24FC9-D6DD-404C-BA86-E72E9CDF3C4E}" type="pres">
      <dgm:prSet presAssocID="{5B248CD5-B375-4043-B242-E6790279F57A}" presName="negativeSpace" presStyleCnt="0"/>
      <dgm:spPr/>
    </dgm:pt>
    <dgm:pt modelId="{3EF514DB-2B05-492E-963A-7BBFBD8E9961}" type="pres">
      <dgm:prSet presAssocID="{5B248CD5-B375-4043-B242-E6790279F57A}" presName="childText" presStyleLbl="conFgAcc1" presStyleIdx="0" presStyleCnt="2">
        <dgm:presLayoutVars>
          <dgm:bulletEnabled val="1"/>
        </dgm:presLayoutVars>
      </dgm:prSet>
      <dgm:spPr/>
    </dgm:pt>
    <dgm:pt modelId="{D6D7A8A1-840A-4AC1-ADD8-2AC017D6C4EC}" type="pres">
      <dgm:prSet presAssocID="{D5ED9E3B-CD5A-417C-8C55-1BBD8BE08A2A}" presName="spaceBetweenRectangles" presStyleCnt="0"/>
      <dgm:spPr/>
    </dgm:pt>
    <dgm:pt modelId="{56AD4A6F-82A4-48DD-B4DA-427E92DF12E4}" type="pres">
      <dgm:prSet presAssocID="{AF616E21-6A7F-46CC-8367-505A18A4B88D}" presName="parentLin" presStyleCnt="0"/>
      <dgm:spPr/>
    </dgm:pt>
    <dgm:pt modelId="{4DAC8E8F-F7F6-4F78-90D2-05F5FB1E2ECC}" type="pres">
      <dgm:prSet presAssocID="{AF616E21-6A7F-46CC-8367-505A18A4B88D}" presName="parentLeftMargin" presStyleLbl="node1" presStyleIdx="0" presStyleCnt="2"/>
      <dgm:spPr/>
    </dgm:pt>
    <dgm:pt modelId="{709CF36D-44FD-4D37-9F83-F90D20C09E10}" type="pres">
      <dgm:prSet presAssocID="{AF616E21-6A7F-46CC-8367-505A18A4B8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DF4F3-3DB7-4856-BABA-16DBC45D78B8}" type="pres">
      <dgm:prSet presAssocID="{AF616E21-6A7F-46CC-8367-505A18A4B88D}" presName="negativeSpace" presStyleCnt="0"/>
      <dgm:spPr/>
    </dgm:pt>
    <dgm:pt modelId="{6192260E-4CDF-4634-A265-2C367ADC9871}" type="pres">
      <dgm:prSet presAssocID="{AF616E21-6A7F-46CC-8367-505A18A4B88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849C07-D6E2-4D88-943C-D34B2CD975A5}" type="presOf" srcId="{AF616E21-6A7F-46CC-8367-505A18A4B88D}" destId="{4DAC8E8F-F7F6-4F78-90D2-05F5FB1E2ECC}" srcOrd="0" destOrd="0" presId="urn:microsoft.com/office/officeart/2005/8/layout/list1"/>
    <dgm:cxn modelId="{D5991C0C-4F56-477E-B846-38BA065C68A3}" type="presOf" srcId="{5B248CD5-B375-4043-B242-E6790279F57A}" destId="{0A781AAA-2A1A-4DEA-BF70-171EFEA36A01}" srcOrd="1" destOrd="0" presId="urn:microsoft.com/office/officeart/2005/8/layout/list1"/>
    <dgm:cxn modelId="{2903A622-ADB7-44F8-81E5-6E3AEB1FA248}" srcId="{AF616E21-6A7F-46CC-8367-505A18A4B88D}" destId="{B969F75C-BDB1-4FB0-AD6E-778D19038A28}" srcOrd="1" destOrd="0" parTransId="{DBD3FD66-48DD-4BDE-9EED-364EBDCDB1CA}" sibTransId="{4D83CC8C-89DE-4661-8113-3C493FE1C06C}"/>
    <dgm:cxn modelId="{879E793B-3994-4E1E-996D-DD194715C8E6}" type="presOf" srcId="{F1575EE5-6D48-4709-9747-40CCFF8836C6}" destId="{3EF514DB-2B05-492E-963A-7BBFBD8E9961}" srcOrd="0" destOrd="2" presId="urn:microsoft.com/office/officeart/2005/8/layout/list1"/>
    <dgm:cxn modelId="{9CF2C15E-7293-4B9F-B7C6-28DD449B48C5}" srcId="{5B248CD5-B375-4043-B242-E6790279F57A}" destId="{ABD4EC92-D090-4D88-ACFF-C334DFDC8966}" srcOrd="3" destOrd="0" parTransId="{22EAA895-D31B-4F33-B6BF-245B407C1197}" sibTransId="{BF0DC7CE-2A0D-4B45-A35F-0880D6E5D348}"/>
    <dgm:cxn modelId="{E141C343-5731-4CC1-88CB-E432F147E90A}" type="presOf" srcId="{747BAF93-5A1D-49D4-99DF-D4D1643D6BA5}" destId="{0E534D8F-805E-43C5-B10E-53E1E07B616D}" srcOrd="0" destOrd="0" presId="urn:microsoft.com/office/officeart/2005/8/layout/list1"/>
    <dgm:cxn modelId="{15336967-2A9F-40C8-8421-CA8F612BEF7F}" type="presOf" srcId="{A5BA9EA8-752A-40D8-8540-465EF5F654B9}" destId="{6192260E-4CDF-4634-A265-2C367ADC9871}" srcOrd="0" destOrd="0" presId="urn:microsoft.com/office/officeart/2005/8/layout/list1"/>
    <dgm:cxn modelId="{F0E6B049-A4C1-437A-B60B-C8EE5F016FEB}" type="presOf" srcId="{ABD4EC92-D090-4D88-ACFF-C334DFDC8966}" destId="{3EF514DB-2B05-492E-963A-7BBFBD8E9961}" srcOrd="0" destOrd="3" presId="urn:microsoft.com/office/officeart/2005/8/layout/list1"/>
    <dgm:cxn modelId="{6D20A16C-9066-45B3-96BD-6E461AF17AD5}" srcId="{5B248CD5-B375-4043-B242-E6790279F57A}" destId="{B55BB8B6-7390-4FBC-80C1-13852BD342D9}" srcOrd="0" destOrd="0" parTransId="{C2D40592-6841-4D26-84AA-5E46A68041F4}" sibTransId="{B56D898C-3281-44B5-AF73-CFC75F519C69}"/>
    <dgm:cxn modelId="{FDB79190-5689-4AC1-972E-82EC4F50750E}" srcId="{5B248CD5-B375-4043-B242-E6790279F57A}" destId="{F1575EE5-6D48-4709-9747-40CCFF8836C6}" srcOrd="2" destOrd="0" parTransId="{C28A905A-1990-4589-92F7-2F03326D4200}" sibTransId="{39D96D25-5AE0-46AD-9D51-52840C817AD5}"/>
    <dgm:cxn modelId="{CE069498-F18C-49FB-A4B7-213DBC20DB62}" srcId="{747BAF93-5A1D-49D4-99DF-D4D1643D6BA5}" destId="{AF616E21-6A7F-46CC-8367-505A18A4B88D}" srcOrd="1" destOrd="0" parTransId="{643E1BE1-6D06-4261-95DE-2D4760D19B6D}" sibTransId="{3A67B7F9-22AD-4E30-858C-AA518A836147}"/>
    <dgm:cxn modelId="{8747A7A4-B470-415B-BDDB-8D035EDCC256}" srcId="{5B248CD5-B375-4043-B242-E6790279F57A}" destId="{C610CDA6-EDD4-4D40-8F7B-687B03DB324B}" srcOrd="1" destOrd="0" parTransId="{CCB59F4F-BE8A-422A-BF7E-E586947B673B}" sibTransId="{20C0ECE3-5F09-4431-9354-8262AE239A82}"/>
    <dgm:cxn modelId="{B4059FB9-3A19-44A7-A01A-2F5F179AE135}" type="presOf" srcId="{C610CDA6-EDD4-4D40-8F7B-687B03DB324B}" destId="{3EF514DB-2B05-492E-963A-7BBFBD8E9961}" srcOrd="0" destOrd="1" presId="urn:microsoft.com/office/officeart/2005/8/layout/list1"/>
    <dgm:cxn modelId="{FA0325DF-7FA8-4B51-A8E4-804DBB907EEE}" type="presOf" srcId="{B969F75C-BDB1-4FB0-AD6E-778D19038A28}" destId="{6192260E-4CDF-4634-A265-2C367ADC9871}" srcOrd="0" destOrd="1" presId="urn:microsoft.com/office/officeart/2005/8/layout/list1"/>
    <dgm:cxn modelId="{D5DC19E3-6E03-4AA0-A523-547E9CF8D8C6}" srcId="{AF616E21-6A7F-46CC-8367-505A18A4B88D}" destId="{A5BA9EA8-752A-40D8-8540-465EF5F654B9}" srcOrd="0" destOrd="0" parTransId="{E4CFB8F5-8524-4046-9AD3-E4D1BF07EE02}" sibTransId="{4A642917-C55A-43C4-BAA7-E4BD2DD4C5C2}"/>
    <dgm:cxn modelId="{DBC149F9-B31C-4366-899E-04F32E39AE88}" type="presOf" srcId="{AF616E21-6A7F-46CC-8367-505A18A4B88D}" destId="{709CF36D-44FD-4D37-9F83-F90D20C09E10}" srcOrd="1" destOrd="0" presId="urn:microsoft.com/office/officeart/2005/8/layout/list1"/>
    <dgm:cxn modelId="{4E1E83F9-D899-407C-ACB0-C39D12646E1A}" type="presOf" srcId="{B55BB8B6-7390-4FBC-80C1-13852BD342D9}" destId="{3EF514DB-2B05-492E-963A-7BBFBD8E9961}" srcOrd="0" destOrd="0" presId="urn:microsoft.com/office/officeart/2005/8/layout/list1"/>
    <dgm:cxn modelId="{013EBAF9-2BA2-4F13-B389-A8DE4FFE58D6}" srcId="{747BAF93-5A1D-49D4-99DF-D4D1643D6BA5}" destId="{5B248CD5-B375-4043-B242-E6790279F57A}" srcOrd="0" destOrd="0" parTransId="{6523B4A4-6C28-4E4A-8306-86B82498B897}" sibTransId="{D5ED9E3B-CD5A-417C-8C55-1BBD8BE08A2A}"/>
    <dgm:cxn modelId="{778364FD-2E5D-4F19-B672-73FC5F59392D}" type="presOf" srcId="{5B248CD5-B375-4043-B242-E6790279F57A}" destId="{B82B3293-3918-4D52-AD55-BECECBF8624C}" srcOrd="0" destOrd="0" presId="urn:microsoft.com/office/officeart/2005/8/layout/list1"/>
    <dgm:cxn modelId="{38A041C9-DFAF-492B-AF0A-834D395C98AA}" type="presParOf" srcId="{0E534D8F-805E-43C5-B10E-53E1E07B616D}" destId="{70AB9FCC-1399-4C9F-B002-13639A95B1CB}" srcOrd="0" destOrd="0" presId="urn:microsoft.com/office/officeart/2005/8/layout/list1"/>
    <dgm:cxn modelId="{E588CFFA-C033-4BCC-A6FA-E59A3225202E}" type="presParOf" srcId="{70AB9FCC-1399-4C9F-B002-13639A95B1CB}" destId="{B82B3293-3918-4D52-AD55-BECECBF8624C}" srcOrd="0" destOrd="0" presId="urn:microsoft.com/office/officeart/2005/8/layout/list1"/>
    <dgm:cxn modelId="{01946C98-85FA-498F-80BA-8B69C1523CB0}" type="presParOf" srcId="{70AB9FCC-1399-4C9F-B002-13639A95B1CB}" destId="{0A781AAA-2A1A-4DEA-BF70-171EFEA36A01}" srcOrd="1" destOrd="0" presId="urn:microsoft.com/office/officeart/2005/8/layout/list1"/>
    <dgm:cxn modelId="{6680DC30-DAB4-49E7-8080-5826D0A64FC3}" type="presParOf" srcId="{0E534D8F-805E-43C5-B10E-53E1E07B616D}" destId="{F7C24FC9-D6DD-404C-BA86-E72E9CDF3C4E}" srcOrd="1" destOrd="0" presId="urn:microsoft.com/office/officeart/2005/8/layout/list1"/>
    <dgm:cxn modelId="{2ED595FD-8A9D-4BF6-A375-C57E8AF8C698}" type="presParOf" srcId="{0E534D8F-805E-43C5-B10E-53E1E07B616D}" destId="{3EF514DB-2B05-492E-963A-7BBFBD8E9961}" srcOrd="2" destOrd="0" presId="urn:microsoft.com/office/officeart/2005/8/layout/list1"/>
    <dgm:cxn modelId="{0625D01A-F5A1-48B4-BAF9-B10CB34FEDC0}" type="presParOf" srcId="{0E534D8F-805E-43C5-B10E-53E1E07B616D}" destId="{D6D7A8A1-840A-4AC1-ADD8-2AC017D6C4EC}" srcOrd="3" destOrd="0" presId="urn:microsoft.com/office/officeart/2005/8/layout/list1"/>
    <dgm:cxn modelId="{9BBDA83F-88D2-45F2-9F6A-45D607542BA4}" type="presParOf" srcId="{0E534D8F-805E-43C5-B10E-53E1E07B616D}" destId="{56AD4A6F-82A4-48DD-B4DA-427E92DF12E4}" srcOrd="4" destOrd="0" presId="urn:microsoft.com/office/officeart/2005/8/layout/list1"/>
    <dgm:cxn modelId="{81FDD1FA-C8BC-409E-BC55-B0603B083DC4}" type="presParOf" srcId="{56AD4A6F-82A4-48DD-B4DA-427E92DF12E4}" destId="{4DAC8E8F-F7F6-4F78-90D2-05F5FB1E2ECC}" srcOrd="0" destOrd="0" presId="urn:microsoft.com/office/officeart/2005/8/layout/list1"/>
    <dgm:cxn modelId="{BE66E1D9-8377-45BC-9197-974AE5EDD1B6}" type="presParOf" srcId="{56AD4A6F-82A4-48DD-B4DA-427E92DF12E4}" destId="{709CF36D-44FD-4D37-9F83-F90D20C09E10}" srcOrd="1" destOrd="0" presId="urn:microsoft.com/office/officeart/2005/8/layout/list1"/>
    <dgm:cxn modelId="{8F9F5E81-53B6-49D8-828A-7A1195187CF3}" type="presParOf" srcId="{0E534D8F-805E-43C5-B10E-53E1E07B616D}" destId="{68DDF4F3-3DB7-4856-BABA-16DBC45D78B8}" srcOrd="5" destOrd="0" presId="urn:microsoft.com/office/officeart/2005/8/layout/list1"/>
    <dgm:cxn modelId="{6E90409E-6C76-4ECE-8E0C-80D71C1C9AA3}" type="presParOf" srcId="{0E534D8F-805E-43C5-B10E-53E1E07B616D}" destId="{6192260E-4CDF-4634-A265-2C367ADC98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Finance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</a:t>
          </a:r>
          <a:r>
            <a:rPr lang="en-US" altLang="zh-CN" sz="2200" kern="1200" dirty="0">
              <a:solidFill>
                <a:schemeClr val="bg1">
                  <a:lumMod val="85000"/>
                </a:schemeClr>
              </a:solidFill>
            </a:rPr>
            <a:t>Chain</a:t>
          </a:r>
          <a:endParaRPr lang="en-US" sz="22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514DB-2B05-492E-963A-7BBFBD8E9961}">
      <dsp:nvSpPr>
        <dsp:cNvPr id="0" name=""/>
        <dsp:cNvSpPr/>
      </dsp:nvSpPr>
      <dsp:spPr>
        <a:xfrm>
          <a:off x="0" y="352487"/>
          <a:ext cx="7174672" cy="214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Origin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Structures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Technologies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Revolutionary</a:t>
          </a:r>
        </a:p>
      </dsp:txBody>
      <dsp:txXfrm>
        <a:off x="0" y="352487"/>
        <a:ext cx="7174672" cy="2148300"/>
      </dsp:txXfrm>
    </dsp:sp>
    <dsp:sp modelId="{0A781AAA-2A1A-4DEA-BF70-171EFEA36A01}">
      <dsp:nvSpPr>
        <dsp:cNvPr id="0" name=""/>
        <dsp:cNvSpPr/>
      </dsp:nvSpPr>
      <dsp:spPr>
        <a:xfrm>
          <a:off x="358733" y="27767"/>
          <a:ext cx="5022270" cy="6494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Basic</a:t>
          </a:r>
        </a:p>
      </dsp:txBody>
      <dsp:txXfrm>
        <a:off x="390436" y="59470"/>
        <a:ext cx="4958864" cy="586034"/>
      </dsp:txXfrm>
    </dsp:sp>
    <dsp:sp modelId="{6192260E-4CDF-4634-A265-2C367ADC9871}">
      <dsp:nvSpPr>
        <dsp:cNvPr id="0" name=""/>
        <dsp:cNvSpPr/>
      </dsp:nvSpPr>
      <dsp:spPr>
        <a:xfrm>
          <a:off x="0" y="2944308"/>
          <a:ext cx="717467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834" tIns="458216" rIns="5568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85000"/>
                </a:schemeClr>
              </a:solidFill>
            </a:rPr>
            <a:t>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Supply Chain</a:t>
          </a:r>
        </a:p>
      </dsp:txBody>
      <dsp:txXfrm>
        <a:off x="0" y="2944308"/>
        <a:ext cx="7174672" cy="1351349"/>
      </dsp:txXfrm>
    </dsp:sp>
    <dsp:sp modelId="{709CF36D-44FD-4D37-9F83-F90D20C09E10}">
      <dsp:nvSpPr>
        <dsp:cNvPr id="0" name=""/>
        <dsp:cNvSpPr/>
      </dsp:nvSpPr>
      <dsp:spPr>
        <a:xfrm>
          <a:off x="358733" y="2619588"/>
          <a:ext cx="502227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30" tIns="0" rIns="1898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Blockchain Application</a:t>
          </a:r>
        </a:p>
      </dsp:txBody>
      <dsp:txXfrm>
        <a:off x="390436" y="2651291"/>
        <a:ext cx="495886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1A4-1069-448C-802B-250D805E43B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D74D-0E0E-44F7-912C-F523981B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concerns about such form of Internet?</a:t>
            </a:r>
          </a:p>
          <a:p>
            <a:endParaRPr lang="en-US" dirty="0"/>
          </a:p>
          <a:p>
            <a:r>
              <a:rPr lang="en-US" dirty="0"/>
              <a:t>Could you give us some examples?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</a:rPr>
              <a:t>Password Storage as one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Traditional Systems: Centralized, modifiable, and require intermediaries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Blockchain Systems: Decentralized, immutable, and eliminates intermediaries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1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Accessible to everyone</a:t>
            </a:r>
          </a:p>
          <a:p>
            <a:r>
              <a:rPr lang="en-US" dirty="0"/>
              <a:t>No middlemen required</a:t>
            </a:r>
          </a:p>
          <a:p>
            <a:r>
              <a:rPr lang="en-US" dirty="0"/>
              <a:t>Auto execution</a:t>
            </a:r>
          </a:p>
          <a:p>
            <a:r>
              <a:rPr lang="en-US" dirty="0"/>
              <a:t>Stored in secure lockbox</a:t>
            </a:r>
          </a:p>
          <a:p>
            <a:r>
              <a:rPr lang="en-US" dirty="0"/>
              <a:t>Run on computer logic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8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smart contracts over traditional automation: Trustless execution, immutability, efficiency, lower costs, security, and interoperability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0D74D-0E0E-44F7-912C-F523981B6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https://basicattentiontoken.org/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9B3D2-7864-4C06-A6E9-C117056063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48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734716"/>
            <a:ext cx="9271000" cy="3365500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9501" y="1737816"/>
            <a:ext cx="8140700" cy="3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4400" cy="1068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87100" cy="6858000"/>
          </a:xfrm>
          <a:prstGeom prst="rect">
            <a:avLst/>
          </a:prstGeom>
        </p:spPr>
      </p:pic>
      <p:sp>
        <p:nvSpPr>
          <p:cNvPr id="27" name="Google Shape;27;p5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206897" y="1890167"/>
            <a:ext cx="8838803" cy="3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524802">
              <a:spcBef>
                <a:spcPts val="800"/>
              </a:spcBef>
              <a:spcAft>
                <a:spcPts val="0"/>
              </a:spcAft>
              <a:buSzPts val="2600"/>
              <a:buChar char="▪"/>
              <a:defRPr>
                <a:latin typeface="+mn-lt"/>
              </a:defRPr>
            </a:lvl1pPr>
            <a:lvl2pPr marL="1218895" lvl="1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828343" lvl="2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2437790" lvl="3" indent="-524802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3047238" lvl="4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3656686" lvl="5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4266133" lvl="6" indent="-524802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4875581" lvl="7" indent="-524802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5485028" lvl="8" indent="-524802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08"/>
            <a:ext cx="8864600" cy="1079500"/>
          </a:xfrm>
          <a:prstGeom prst="rect">
            <a:avLst/>
          </a:prstGeom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06005" y="524633"/>
            <a:ext cx="8161795" cy="10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520733"/>
            <a:ext cx="2019300" cy="107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86400"/>
            <a:ext cx="978297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09" y="514604"/>
            <a:ext cx="9321800" cy="1079500"/>
          </a:xfrm>
          <a:prstGeom prst="rect">
            <a:avLst/>
          </a:prstGeom>
        </p:spPr>
      </p:pic>
      <p:sp>
        <p:nvSpPr>
          <p:cNvPr id="43" name="Google Shape;43;p7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101153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882525" y="1822900"/>
            <a:ext cx="4572000" cy="4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90944">
              <a:spcBef>
                <a:spcPts val="800"/>
              </a:spcBef>
              <a:spcAft>
                <a:spcPts val="0"/>
              </a:spcAft>
              <a:buSzPts val="2200"/>
              <a:buChar char="▪"/>
              <a:defRPr sz="2933">
                <a:latin typeface="+mn-lt"/>
              </a:defRPr>
            </a:lvl1pPr>
            <a:lvl2pPr marL="1218895" lvl="1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2pPr>
            <a:lvl3pPr marL="1828343" lvl="2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3pPr>
            <a:lvl4pPr marL="2437790" lvl="3" indent="-490944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933"/>
            </a:lvl4pPr>
            <a:lvl5pPr marL="3047238" lvl="4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6686" lvl="5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6133" lvl="6" indent="-49094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5581" lvl="7" indent="-49094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5028" lvl="8" indent="-490944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4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079692" y="1833367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532731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8574932" y="1833633"/>
            <a:ext cx="2971800" cy="4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399">
                <a:latin typeface="+mn-lt"/>
              </a:defRPr>
            </a:lvl1pPr>
            <a:lvl2pPr marL="1218895" lvl="1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2pPr>
            <a:lvl3pPr marL="1828343" lvl="2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3pPr>
            <a:lvl4pPr marL="2437790" lvl="3" indent="-457086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399"/>
            </a:lvl4pPr>
            <a:lvl5pPr marL="3047238" lvl="4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5pPr>
            <a:lvl6pPr marL="3656686" lvl="5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6pPr>
            <a:lvl7pPr marL="4266133" lvl="6" indent="-45708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99"/>
            </a:lvl7pPr>
            <a:lvl8pPr marL="4875581" lvl="7" indent="-457086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99"/>
            </a:lvl8pPr>
            <a:lvl9pPr marL="5485028" lvl="8" indent="-457086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83" y="520667"/>
            <a:ext cx="1562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8" y="520667"/>
            <a:ext cx="9321800" cy="1079500"/>
          </a:xfrm>
          <a:prstGeom prst="rect">
            <a:avLst/>
          </a:prstGeom>
        </p:spPr>
      </p:pic>
      <p:sp>
        <p:nvSpPr>
          <p:cNvPr id="11" name="Google Shape;45;p7"/>
          <p:cNvSpPr txBox="1">
            <a:spLocks noGrp="1"/>
          </p:cNvSpPr>
          <p:nvPr>
            <p:ph type="title"/>
          </p:nvPr>
        </p:nvSpPr>
        <p:spPr>
          <a:xfrm>
            <a:off x="3124199" y="524633"/>
            <a:ext cx="8539829" cy="10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62" name="Google Shape;62;p9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2" y="0"/>
            <a:ext cx="11099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037"/>
            <a:ext cx="978408" cy="1143130"/>
          </a:xfrm>
          <a:prstGeom prst="rect">
            <a:avLst/>
          </a:prstGeom>
        </p:spPr>
      </p:pic>
      <p:sp>
        <p:nvSpPr>
          <p:cNvPr id="76" name="Google Shape;76;p11"/>
          <p:cNvSpPr/>
          <p:nvPr/>
        </p:nvSpPr>
        <p:spPr>
          <a:xfrm>
            <a:off x="11664029" y="5808167"/>
            <a:ext cx="524663" cy="524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75856" y="524633"/>
            <a:ext cx="898366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4567" y="1798855"/>
            <a:ext cx="944514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4162" y="5808300"/>
            <a:ext cx="524663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hash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blockch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public-private-keys/key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address/1A1zP1eP5QGefi2DMPTfTL5SLmv7DivfN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huber.github.io/proof-of-work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UFrFsAAzRY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igiconomist.net/bitcoin-energy-consump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nD538r2Q0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inmarketcap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demo.io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ging.aav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map/" TargetMode="External"/><Relationship Id="rId2" Type="http://schemas.openxmlformats.org/officeDocument/2006/relationships/hyperlink" Target="https://www.cryptokittie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opensea.io/" TargetMode="External"/><Relationship Id="rId4" Type="http://schemas.openxmlformats.org/officeDocument/2006/relationships/hyperlink" Target="https://opensea.io/assets/ethereum/0xb47e3cd837ddf8e4c57f05d70ab865de6e193bbb/780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many-facts-dorian-nakamoto-satosh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00" y="1737816"/>
            <a:ext cx="8756957" cy="3362400"/>
          </a:xfrm>
        </p:spPr>
        <p:txBody>
          <a:bodyPr/>
          <a:lstStyle/>
          <a:p>
            <a:r>
              <a:rPr lang="en-US" sz="4800" dirty="0"/>
              <a:t>Blockchain </a:t>
            </a:r>
            <a:r>
              <a:rPr lang="en-US" altLang="zh-CN" sz="4800" dirty="0"/>
              <a:t>Introduction</a:t>
            </a:r>
            <a:br>
              <a:rPr lang="en-US" sz="5400" dirty="0"/>
            </a:br>
            <a:br>
              <a:rPr lang="en-US" sz="5400" dirty="0"/>
            </a:br>
            <a:r>
              <a:rPr lang="en-US" sz="2800" dirty="0"/>
              <a:t>By Dr. Norman Guo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8153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54" y="2742423"/>
            <a:ext cx="8838803" cy="3918000"/>
          </a:xfrm>
        </p:spPr>
        <p:txBody>
          <a:bodyPr/>
          <a:lstStyle/>
          <a:p>
            <a:r>
              <a:rPr lang="en-US" sz="3200" dirty="0"/>
              <a:t>It’s a </a:t>
            </a:r>
            <a:r>
              <a:rPr lang="en-US" sz="3200" b="1" u="sng" dirty="0"/>
              <a:t>chain of block</a:t>
            </a:r>
            <a:r>
              <a:rPr lang="en-US" sz="3200" dirty="0"/>
              <a:t>, or a </a:t>
            </a:r>
            <a:r>
              <a:rPr lang="en-US" sz="3200" b="1" u="sng" dirty="0"/>
              <a:t>digital distributed ledger</a:t>
            </a:r>
          </a:p>
          <a:p>
            <a:endParaRPr lang="en-US" sz="2000" b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</p:spTree>
    <p:extLst>
      <p:ext uri="{BB962C8B-B14F-4D97-AF65-F5344CB8AC3E}">
        <p14:creationId xmlns:p14="http://schemas.microsoft.com/office/powerpoint/2010/main" val="7739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Blockchain is a </a:t>
            </a:r>
            <a:r>
              <a:rPr lang="en-US" altLang="zh-CN" b="1" u="sng" dirty="0"/>
              <a:t>chain</a:t>
            </a:r>
            <a:r>
              <a:rPr lang="en-US" b="1" u="sng" dirty="0"/>
              <a:t> of blocks</a:t>
            </a:r>
          </a:p>
          <a:p>
            <a:r>
              <a:rPr lang="en-US" dirty="0"/>
              <a:t>Each block contains data, the hash, the hash of the previous block, and a pointer to the previous block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86458-A4A0-2D59-D173-6C30CCD2D763}"/>
              </a:ext>
            </a:extLst>
          </p:cNvPr>
          <p:cNvGrpSpPr/>
          <p:nvPr/>
        </p:nvGrpSpPr>
        <p:grpSpPr>
          <a:xfrm>
            <a:off x="1644837" y="3486142"/>
            <a:ext cx="6870318" cy="2846958"/>
            <a:chOff x="1559195" y="3372263"/>
            <a:chExt cx="6870318" cy="2846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E79AC-FEEA-A8CF-9754-92C24476ACA0}"/>
                </a:ext>
              </a:extLst>
            </p:cNvPr>
            <p:cNvGrpSpPr/>
            <p:nvPr/>
          </p:nvGrpSpPr>
          <p:grpSpPr>
            <a:xfrm>
              <a:off x="1559195" y="3372263"/>
              <a:ext cx="6870318" cy="2826658"/>
              <a:chOff x="1559195" y="3372263"/>
              <a:chExt cx="6870318" cy="28266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47F70A7-07FF-F482-B553-6853F7BDB36E}"/>
                  </a:ext>
                </a:extLst>
              </p:cNvPr>
              <p:cNvGrpSpPr/>
              <p:nvPr/>
            </p:nvGrpSpPr>
            <p:grpSpPr>
              <a:xfrm>
                <a:off x="192521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63BED47-C1F9-24A1-34A5-006F5C39ECC7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189703C-A97D-D437-D61B-6239AE45D9AD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471F00-4218-45E6-52B1-C87BFB2DCBCD}"/>
                  </a:ext>
                </a:extLst>
              </p:cNvPr>
              <p:cNvGrpSpPr/>
              <p:nvPr/>
            </p:nvGrpSpPr>
            <p:grpSpPr>
              <a:xfrm>
                <a:off x="5935696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A176D52-C007-E607-B61E-430EDF78AFC9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C77C15-6A59-A5FB-82A7-D022B966F213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95FD75-773F-B5AC-8C0D-A35ED71CF32E}"/>
                  </a:ext>
                </a:extLst>
              </p:cNvPr>
              <p:cNvGrpSpPr/>
              <p:nvPr/>
            </p:nvGrpSpPr>
            <p:grpSpPr>
              <a:xfrm>
                <a:off x="3961949" y="3700879"/>
                <a:ext cx="1596045" cy="2498042"/>
                <a:chOff x="1645919" y="2626822"/>
                <a:chExt cx="1596045" cy="24980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0AFFE9-5DCE-7153-7D27-636888B17954}"/>
                    </a:ext>
                  </a:extLst>
                </p:cNvPr>
                <p:cNvSpPr/>
                <p:nvPr/>
              </p:nvSpPr>
              <p:spPr>
                <a:xfrm>
                  <a:off x="1645920" y="2626822"/>
                  <a:ext cx="1596044" cy="59851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Prev. Hash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3608119-567A-1996-BB6F-D8BCBD766D5E}"/>
                    </a:ext>
                  </a:extLst>
                </p:cNvPr>
                <p:cNvSpPr/>
                <p:nvPr/>
              </p:nvSpPr>
              <p:spPr>
                <a:xfrm>
                  <a:off x="1645919" y="3229562"/>
                  <a:ext cx="1596045" cy="18953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3075E5-CF04-7611-5141-C145BAA76333}"/>
                  </a:ext>
                </a:extLst>
              </p:cNvPr>
              <p:cNvGrpSpPr/>
              <p:nvPr/>
            </p:nvGrpSpPr>
            <p:grpSpPr>
              <a:xfrm>
                <a:off x="3579317" y="3374044"/>
                <a:ext cx="1500679" cy="1891740"/>
                <a:chOff x="3230978" y="2299987"/>
                <a:chExt cx="1500679" cy="1891740"/>
              </a:xfrm>
            </p:grpSpPr>
            <p:cxnSp>
              <p:nvCxnSpPr>
                <p:cNvPr id="45" name="Elbow Connector 21">
                  <a:extLst>
                    <a:ext uri="{FF2B5EF4-FFF2-40B4-BE49-F238E27FC236}">
                      <a16:creationId xmlns:a16="http://schemas.microsoft.com/office/drawing/2014/main" id="{6BF98395-179D-4E4F-7512-18DEEDD333EE}"/>
                    </a:ext>
                  </a:extLst>
                </p:cNvPr>
                <p:cNvCxnSpPr/>
                <p:nvPr/>
              </p:nvCxnSpPr>
              <p:spPr>
                <a:xfrm rot="5400000">
                  <a:off x="2391326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lbow Connector 28">
                  <a:extLst>
                    <a:ext uri="{FF2B5EF4-FFF2-40B4-BE49-F238E27FC236}">
                      <a16:creationId xmlns:a16="http://schemas.microsoft.com/office/drawing/2014/main" id="{5B95A474-115F-A476-1D10-9AD34F22B4D5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C3F42F-CE23-3418-110C-D5EFADDB18BB}"/>
                  </a:ext>
                </a:extLst>
              </p:cNvPr>
              <p:cNvGrpSpPr/>
              <p:nvPr/>
            </p:nvGrpSpPr>
            <p:grpSpPr>
              <a:xfrm>
                <a:off x="5569609" y="3377908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3" name="Elbow Connector 37">
                  <a:extLst>
                    <a:ext uri="{FF2B5EF4-FFF2-40B4-BE49-F238E27FC236}">
                      <a16:creationId xmlns:a16="http://schemas.microsoft.com/office/drawing/2014/main" id="{8446D89B-6187-C038-1DB7-FEA44C450CA5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38">
                  <a:extLst>
                    <a:ext uri="{FF2B5EF4-FFF2-40B4-BE49-F238E27FC236}">
                      <a16:creationId xmlns:a16="http://schemas.microsoft.com/office/drawing/2014/main" id="{DF079BB9-2487-3E1B-3DCC-39A12DF10F66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1ACBE3-C2A7-5491-099E-06DF7588C16A}"/>
                  </a:ext>
                </a:extLst>
              </p:cNvPr>
              <p:cNvGrpSpPr/>
              <p:nvPr/>
            </p:nvGrpSpPr>
            <p:grpSpPr>
              <a:xfrm>
                <a:off x="1559195" y="3372263"/>
                <a:ext cx="1489693" cy="1891740"/>
                <a:chOff x="3241964" y="2299987"/>
                <a:chExt cx="1489693" cy="1891740"/>
              </a:xfrm>
            </p:grpSpPr>
            <p:cxnSp>
              <p:nvCxnSpPr>
                <p:cNvPr id="41" name="Elbow Connector 40">
                  <a:extLst>
                    <a:ext uri="{FF2B5EF4-FFF2-40B4-BE49-F238E27FC236}">
                      <a16:creationId xmlns:a16="http://schemas.microsoft.com/office/drawing/2014/main" id="{963269BB-AA45-BF74-D5D1-5B302EAE76AA}"/>
                    </a:ext>
                  </a:extLst>
                </p:cNvPr>
                <p:cNvCxnSpPr/>
                <p:nvPr/>
              </p:nvCxnSpPr>
              <p:spPr>
                <a:xfrm rot="5400000">
                  <a:off x="2402312" y="3139639"/>
                  <a:ext cx="1891740" cy="212436"/>
                </a:xfrm>
                <a:prstGeom prst="bentConnector2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82E5F467-00F9-9BF2-3FCF-2FB332254793}"/>
                    </a:ext>
                  </a:extLst>
                </p:cNvPr>
                <p:cNvCxnSpPr/>
                <p:nvPr/>
              </p:nvCxnSpPr>
              <p:spPr>
                <a:xfrm rot="10800000">
                  <a:off x="3454401" y="2299988"/>
                  <a:ext cx="1277256" cy="626093"/>
                </a:xfrm>
                <a:prstGeom prst="bentConnector3">
                  <a:avLst>
                    <a:gd name="adj1" fmla="val 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Elbow Connector 44">
                <a:extLst>
                  <a:ext uri="{FF2B5EF4-FFF2-40B4-BE49-F238E27FC236}">
                    <a16:creationId xmlns:a16="http://schemas.microsoft.com/office/drawing/2014/main" id="{8381BC3D-F602-91EF-E9BA-9817E9A783A4}"/>
                  </a:ext>
                </a:extLst>
              </p:cNvPr>
              <p:cNvCxnSpPr/>
              <p:nvPr/>
            </p:nvCxnSpPr>
            <p:spPr>
              <a:xfrm rot="5400000">
                <a:off x="7396098" y="4487359"/>
                <a:ext cx="973288" cy="634836"/>
              </a:xfrm>
              <a:prstGeom prst="bentConnector3">
                <a:avLst>
                  <a:gd name="adj1" fmla="val 99212"/>
                </a:avLst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FFACD2-B393-DAD1-A1E1-3E0BBC0BFB24}"/>
                  </a:ext>
                </a:extLst>
              </p:cNvPr>
              <p:cNvSpPr txBox="1"/>
              <p:nvPr/>
            </p:nvSpPr>
            <p:spPr>
              <a:xfrm>
                <a:off x="7853714" y="4154255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H(  )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2D707F-E1EE-F38F-DE7E-3986A906FE03}"/>
                </a:ext>
              </a:extLst>
            </p:cNvPr>
            <p:cNvSpPr/>
            <p:nvPr/>
          </p:nvSpPr>
          <p:spPr>
            <a:xfrm>
              <a:off x="1922046" y="5599974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57320C-AB5D-F50B-A240-9CA6AE568B2E}"/>
                </a:ext>
              </a:extLst>
            </p:cNvPr>
            <p:cNvSpPr/>
            <p:nvPr/>
          </p:nvSpPr>
          <p:spPr>
            <a:xfrm>
              <a:off x="3960502" y="5600330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2A5CE0-0440-D2C0-8996-51FA032FD2C1}"/>
                </a:ext>
              </a:extLst>
            </p:cNvPr>
            <p:cNvSpPr/>
            <p:nvPr/>
          </p:nvSpPr>
          <p:spPr>
            <a:xfrm>
              <a:off x="5930091" y="5620705"/>
              <a:ext cx="1596044" cy="5985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63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504EE-E466-111A-2DEE-97869DDC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45" y="1828833"/>
            <a:ext cx="585869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6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9CA3-EB82-197C-8429-49C4D8E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2" y="2156058"/>
            <a:ext cx="7621064" cy="426779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6CA0308-6FC5-8BA3-6500-BFDCE05CE498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994565E-C42E-7E85-17A6-A1E37F33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23" y="1994163"/>
            <a:ext cx="6310539" cy="4423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39FF68-7E0D-9210-8281-DA33ECCFCC29}"/>
              </a:ext>
            </a:extLst>
          </p:cNvPr>
          <p:cNvSpPr txBox="1">
            <a:spLocks/>
          </p:cNvSpPr>
          <p:nvPr/>
        </p:nvSpPr>
        <p:spPr>
          <a:xfrm>
            <a:off x="2404492" y="1600233"/>
            <a:ext cx="8838803" cy="78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bg1">
                    <a:lumMod val="85000"/>
                  </a:schemeClr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bg1">
                    <a:lumMod val="85000"/>
                  </a:schemeClr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It’s a digital distributed ledger</a:t>
            </a:r>
          </a:p>
          <a:p>
            <a:pPr marL="8464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750606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66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D47B3-CB7F-C04A-EE92-89399DBF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endParaRPr lang="en-US" b="1" u="sng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Hash Function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Consensus mechanism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and Private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1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BF750-DCE5-9E9C-4D25-9FFA83A73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sz="2400" dirty="0"/>
              <a:t>The Hash Function: A “one-way” function </a:t>
            </a:r>
          </a:p>
          <a:p>
            <a:pPr marL="84646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72328-CD93-2668-4949-870C7C0A2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B2A93-0E58-79D4-5B17-48D50B9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84293C-1199-43DC-E9A6-5D7408A090BB}"/>
              </a:ext>
            </a:extLst>
          </p:cNvPr>
          <p:cNvGrpSpPr/>
          <p:nvPr/>
        </p:nvGrpSpPr>
        <p:grpSpPr>
          <a:xfrm>
            <a:off x="1390620" y="3349460"/>
            <a:ext cx="8360229" cy="2450842"/>
            <a:chOff x="517524" y="4223096"/>
            <a:chExt cx="8360229" cy="2338493"/>
          </a:xfrm>
        </p:grpSpPr>
        <p:sp>
          <p:nvSpPr>
            <p:cNvPr id="14" name="Rounded Rectangle 11">
              <a:extLst>
                <a:ext uri="{FF2B5EF4-FFF2-40B4-BE49-F238E27FC236}">
                  <a16:creationId xmlns:a16="http://schemas.microsoft.com/office/drawing/2014/main" id="{ED5A18B7-0EFB-49DE-BD72-CD48F7B67A02}"/>
                </a:ext>
              </a:extLst>
            </p:cNvPr>
            <p:cNvSpPr/>
            <p:nvPr/>
          </p:nvSpPr>
          <p:spPr>
            <a:xfrm>
              <a:off x="517524" y="5719760"/>
              <a:ext cx="8360229" cy="8418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A205E-1702-05AB-8367-9AB774A67B0B}"/>
                </a:ext>
              </a:extLst>
            </p:cNvPr>
            <p:cNvSpPr txBox="1"/>
            <p:nvPr/>
          </p:nvSpPr>
          <p:spPr>
            <a:xfrm>
              <a:off x="739774" y="5951988"/>
              <a:ext cx="8137979" cy="37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f1e7decf894e3fd8eb182f247fa13bfe82a0d667d3c91fe8f307c3b43b329960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41C447-A4EF-91DE-D097-CE1E0CD2A5E9}"/>
                </a:ext>
              </a:extLst>
            </p:cNvPr>
            <p:cNvGrpSpPr/>
            <p:nvPr/>
          </p:nvGrpSpPr>
          <p:grpSpPr>
            <a:xfrm>
              <a:off x="2786742" y="4223096"/>
              <a:ext cx="3846287" cy="711764"/>
              <a:chOff x="2830284" y="3947324"/>
              <a:chExt cx="3846287" cy="711764"/>
            </a:xfrm>
          </p:grpSpPr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6F9B900B-0DAE-9692-7D6F-73CFC226582E}"/>
                  </a:ext>
                </a:extLst>
              </p:cNvPr>
              <p:cNvSpPr/>
              <p:nvPr/>
            </p:nvSpPr>
            <p:spPr>
              <a:xfrm>
                <a:off x="2830284" y="3947324"/>
                <a:ext cx="3301603" cy="7117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D87B3-560C-92DD-088D-D7E17BF4147C}"/>
                  </a:ext>
                </a:extLst>
              </p:cNvPr>
              <p:cNvSpPr txBox="1"/>
              <p:nvPr/>
            </p:nvSpPr>
            <p:spPr>
              <a:xfrm>
                <a:off x="3048000" y="4136573"/>
                <a:ext cx="362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Alice sent Bob 2.5 bitcoins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81777-A709-D953-D55D-34F7663AF684}"/>
                </a:ext>
              </a:extLst>
            </p:cNvPr>
            <p:cNvSpPr txBox="1"/>
            <p:nvPr/>
          </p:nvSpPr>
          <p:spPr>
            <a:xfrm>
              <a:off x="4411889" y="5093190"/>
              <a:ext cx="1676456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SHA-256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800A8-2F4D-4D1E-0CB9-FCADB2FEB146}"/>
                </a:ext>
              </a:extLst>
            </p:cNvPr>
            <p:cNvCxnSpPr/>
            <p:nvPr/>
          </p:nvCxnSpPr>
          <p:spPr>
            <a:xfrm flipH="1">
              <a:off x="4354284" y="5094514"/>
              <a:ext cx="2" cy="46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050" name="Picture 2" descr="Meat Vector&quot; Images – Browse 40 Stock Photos, Vectors, and Video | Adobe  Stock">
            <a:extLst>
              <a:ext uri="{FF2B5EF4-FFF2-40B4-BE49-F238E27FC236}">
                <a16:creationId xmlns:a16="http://schemas.microsoft.com/office/drawing/2014/main" id="{6F2D11DD-AAA7-332E-7A93-51BBF41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3" y="2420505"/>
            <a:ext cx="2725039" cy="2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3"/>
            <a:extLst>
              <a:ext uri="{FF2B5EF4-FFF2-40B4-BE49-F238E27FC236}">
                <a16:creationId xmlns:a16="http://schemas.microsoft.com/office/drawing/2014/main" id="{59519782-AAC9-0178-56F4-45A970984396}"/>
              </a:ext>
            </a:extLst>
          </p:cNvPr>
          <p:cNvSpPr/>
          <p:nvPr/>
        </p:nvSpPr>
        <p:spPr>
          <a:xfrm>
            <a:off x="4555071" y="6067146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68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changes any part of a </a:t>
            </a:r>
            <a:r>
              <a:rPr lang="en-US" dirty="0" err="1"/>
              <a:t>blockchain</a:t>
            </a:r>
            <a:r>
              <a:rPr lang="en-US" dirty="0"/>
              <a:t>, then it is infeasible to make the chain consistent without changing the head pointer </a:t>
            </a:r>
          </a:p>
          <a:p>
            <a:r>
              <a:rPr lang="en-US" dirty="0"/>
              <a:t>One only need to check the head pointer to detect the tampering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Hash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7629" y="4034701"/>
            <a:ext cx="1596045" cy="2498042"/>
            <a:chOff x="1645919" y="2626822"/>
            <a:chExt cx="1596045" cy="2498042"/>
          </a:xfrm>
        </p:grpSpPr>
        <p:sp>
          <p:nvSpPr>
            <p:cNvPr id="6" name="Rectangle 5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9073" y="4031803"/>
            <a:ext cx="1596045" cy="2512556"/>
            <a:chOff x="1645919" y="2626822"/>
            <a:chExt cx="1596045" cy="2512556"/>
          </a:xfrm>
        </p:grpSpPr>
        <p:sp>
          <p:nvSpPr>
            <p:cNvPr id="10" name="Rectangle 9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45919" y="3244076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4362" y="4034701"/>
            <a:ext cx="1596045" cy="2498042"/>
            <a:chOff x="1645919" y="2626822"/>
            <a:chExt cx="1596045" cy="2498042"/>
          </a:xfrm>
        </p:grpSpPr>
        <p:sp>
          <p:nvSpPr>
            <p:cNvPr id="13" name="Rectangle 12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30" y="3707866"/>
            <a:ext cx="1500679" cy="1891740"/>
            <a:chOff x="3230978" y="2299987"/>
            <a:chExt cx="1500679" cy="1891740"/>
          </a:xfrm>
        </p:grpSpPr>
        <p:cxnSp>
          <p:nvCxnSpPr>
            <p:cNvPr id="22" name="Elbow Connector 21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092022" y="3711730"/>
            <a:ext cx="1489693" cy="1891740"/>
            <a:chOff x="3241964" y="2299987"/>
            <a:chExt cx="1489693" cy="1891740"/>
          </a:xfrm>
        </p:grpSpPr>
        <p:cxnSp>
          <p:nvCxnSpPr>
            <p:cNvPr id="38" name="Elbow Connector 37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81608" y="3706085"/>
            <a:ext cx="1489693" cy="1891740"/>
            <a:chOff x="3241964" y="2299987"/>
            <a:chExt cx="1489693" cy="1891740"/>
          </a:xfrm>
        </p:grpSpPr>
        <p:cxnSp>
          <p:nvCxnSpPr>
            <p:cNvPr id="41" name="Elbow Connector 40"/>
            <p:cNvCxnSpPr/>
            <p:nvPr/>
          </p:nvCxnSpPr>
          <p:spPr>
            <a:xfrm rot="5400000">
              <a:off x="2402312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Elbow Connector 44"/>
          <p:cNvCxnSpPr/>
          <p:nvPr/>
        </p:nvCxnSpPr>
        <p:spPr>
          <a:xfrm rot="5400000">
            <a:off x="8918510" y="4821181"/>
            <a:ext cx="973288" cy="634836"/>
          </a:xfrm>
          <a:prstGeom prst="bentConnector3">
            <a:avLst>
              <a:gd name="adj1" fmla="val 99212"/>
            </a:avLst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76127" y="4488078"/>
            <a:ext cx="649537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  )</a:t>
            </a:r>
          </a:p>
        </p:txBody>
      </p:sp>
      <p:sp>
        <p:nvSpPr>
          <p:cNvPr id="16" name="Multiply 15"/>
          <p:cNvSpPr/>
          <p:nvPr/>
        </p:nvSpPr>
        <p:spPr>
          <a:xfrm>
            <a:off x="3888242" y="4857410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879234" y="402197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7856342" y="404631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47629" y="4046317"/>
            <a:ext cx="1596045" cy="2498042"/>
            <a:chOff x="1645919" y="2626822"/>
            <a:chExt cx="1596045" cy="2498042"/>
          </a:xfrm>
        </p:grpSpPr>
        <p:sp>
          <p:nvSpPr>
            <p:cNvPr id="31" name="Rectangle 30"/>
            <p:cNvSpPr/>
            <p:nvPr/>
          </p:nvSpPr>
          <p:spPr>
            <a:xfrm>
              <a:off x="1645920" y="2626822"/>
              <a:ext cx="1596044" cy="5985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Prev</a:t>
              </a:r>
              <a:r>
                <a:rPr lang="en-US" dirty="0">
                  <a:solidFill>
                    <a:schemeClr val="tx1"/>
                  </a:solidFill>
                </a:rPr>
                <a:t>: H(  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45919" y="3229562"/>
              <a:ext cx="1596045" cy="18953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01730" y="3719482"/>
            <a:ext cx="1500679" cy="1891740"/>
            <a:chOff x="3230978" y="2299987"/>
            <a:chExt cx="1500679" cy="1891740"/>
          </a:xfrm>
        </p:grpSpPr>
        <p:cxnSp>
          <p:nvCxnSpPr>
            <p:cNvPr id="34" name="Elbow Connector 33"/>
            <p:cNvCxnSpPr/>
            <p:nvPr/>
          </p:nvCxnSpPr>
          <p:spPr>
            <a:xfrm rot="5400000">
              <a:off x="2391326" y="3139639"/>
              <a:ext cx="1891740" cy="21243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3454401" y="2299988"/>
              <a:ext cx="1277256" cy="626093"/>
            </a:xfrm>
            <a:prstGeom prst="bentConnector3">
              <a:avLst>
                <a:gd name="adj1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3908363" y="4995788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314689" y="4078805"/>
            <a:ext cx="663121" cy="61447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3"/>
            <a:extLst>
              <a:ext uri="{FF2B5EF4-FFF2-40B4-BE49-F238E27FC236}">
                <a16:creationId xmlns:a16="http://schemas.microsoft.com/office/drawing/2014/main" id="{909EE36C-D1FB-4F55-AD1B-9E63E1CA51C2}"/>
              </a:ext>
            </a:extLst>
          </p:cNvPr>
          <p:cNvSpPr/>
          <p:nvPr/>
        </p:nvSpPr>
        <p:spPr>
          <a:xfrm>
            <a:off x="715692" y="475822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2BE26-E667-141F-88B5-E58A70234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F5E7D-4410-FC0D-08FA-047DED7C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820FF5E-E7B8-B816-51BF-FC4CFFF0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55" y="1981762"/>
            <a:ext cx="528827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D340AD2-0E5C-2C83-2DCA-E02FBB149506}"/>
              </a:ext>
            </a:extLst>
          </p:cNvPr>
          <p:cNvSpPr/>
          <p:nvPr/>
        </p:nvSpPr>
        <p:spPr>
          <a:xfrm>
            <a:off x="935629" y="354380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6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22158-6557-C527-23E0-962F1827F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blockchain in your mind?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8D820-664E-DF06-A7E1-90218BE46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EE53E-CF0B-7769-C564-6FAFB2D5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pic>
        <p:nvPicPr>
          <p:cNvPr id="7170" name="Picture 2" descr="What is Blockchain and how does it work? | SSLs.com Blog">
            <a:extLst>
              <a:ext uri="{FF2B5EF4-FFF2-40B4-BE49-F238E27FC236}">
                <a16:creationId xmlns:a16="http://schemas.microsoft.com/office/drawing/2014/main" id="{6E0541AC-3E17-8882-5B9A-8F3BB16E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40" y="2737118"/>
            <a:ext cx="6430055" cy="4030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0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</p:spPr>
            <p:txBody>
              <a:bodyPr/>
              <a:lstStyle/>
              <a:p>
                <a:r>
                  <a:rPr lang="en-US" dirty="0"/>
                  <a:t>Bitcoin Address</a:t>
                </a:r>
              </a:p>
              <a:p>
                <a:pPr lvl="1"/>
                <a:r>
                  <a:rPr lang="en-US" dirty="0"/>
                  <a:t>Any one can generate bitcoin accounts or addresses via a random procedure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/>
                  <a:t> possible Bitcoin addresses!</a:t>
                </a:r>
              </a:p>
              <a:p>
                <a:pPr lvl="1"/>
                <a:r>
                  <a:rPr lang="en-US" dirty="0"/>
                  <a:t>The address that receives the first bitcoins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1A1zP1eP5QGefi2DMPTfTL5SLmv7DivfNa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1487" y="1980094"/>
                <a:ext cx="8838803" cy="3918000"/>
              </a:xfrm>
              <a:blipFill>
                <a:blip r:embed="rId2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Digital Signature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3" y="4719925"/>
            <a:ext cx="1741516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blockchain nodes agree like a big, happy family?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Proof of work (mining)</a:t>
            </a:r>
          </a:p>
          <a:p>
            <a:pPr lvl="1"/>
            <a:r>
              <a:rPr lang="en-US" dirty="0"/>
              <a:t>Proof of stake (staking)</a:t>
            </a:r>
          </a:p>
          <a:p>
            <a:pPr lvl="1"/>
            <a:r>
              <a:rPr lang="en-US" dirty="0"/>
              <a:t>Proof of authority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5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25906"/>
            <a:ext cx="8838803" cy="3918000"/>
          </a:xfrm>
        </p:spPr>
        <p:txBody>
          <a:bodyPr/>
          <a:lstStyle/>
          <a:p>
            <a:r>
              <a:rPr lang="en-US" dirty="0"/>
              <a:t>The miners compute the hash of block in progress together with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/>
              <a:t>, a fixed-length number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6" y="3326926"/>
            <a:ext cx="7339692" cy="3091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061" y="6356352"/>
            <a:ext cx="332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King, Williams and </a:t>
            </a:r>
            <a:r>
              <a:rPr lang="en-US" sz="1200" dirty="0" err="1"/>
              <a:t>Yanofsky</a:t>
            </a:r>
            <a:r>
              <a:rPr lang="en-US" sz="1200" dirty="0"/>
              <a:t> (2013)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79018-6E71-0671-BE79-6C660FCDE2D0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753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b="1" dirty="0">
                    <a:solidFill>
                      <a:srgbClr val="0070C0"/>
                    </a:solidFill>
                  </a:rPr>
                  <a:t>Mission</a:t>
                </a:r>
                <a:r>
                  <a:rPr lang="en-US" dirty="0"/>
                  <a:t>: Uncover the mystery number (nonce) that makes the resulting hash tinier than a specific target!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4646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𝑛𝑜𝑛𝑐𝑒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rgbClr val="00B050"/>
                    </a:solidFill>
                  </a:rPr>
                  <a:t>000000000000000000851acb652d32e4e8a9e29aa216d765ec686c18d0a3e250</a:t>
                </a:r>
              </a:p>
              <a:p>
                <a:r>
                  <a:rPr lang="en-US" dirty="0"/>
                  <a:t>The more zeros, the trickier the puzzle!</a:t>
                </a:r>
              </a:p>
              <a:p>
                <a:r>
                  <a:rPr lang="en-US" dirty="0"/>
                  <a:t>To find this hash, a miner needs to try on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different </a:t>
                </a:r>
                <a:r>
                  <a:rPr lang="en-US" dirty="0" err="1"/>
                  <a:t>nonces</a:t>
                </a:r>
                <a:r>
                  <a:rPr lang="en-US" dirty="0"/>
                  <a:t>, or perform 5 billion </a:t>
                </a:r>
                <a:r>
                  <a:rPr lang="en-US" dirty="0" err="1"/>
                  <a:t>terahashes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897" y="2298540"/>
                <a:ext cx="8838803" cy="3918000"/>
              </a:xfrm>
              <a:blipFill>
                <a:blip r:embed="rId2"/>
                <a:stretch>
                  <a:fillRect l="-690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6A54C-6E57-CB70-663B-38F0A7A24618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85668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06897" y="2212724"/>
            <a:ext cx="8838803" cy="3918000"/>
          </a:xfrm>
        </p:spPr>
        <p:txBody>
          <a:bodyPr>
            <a:normAutofit/>
          </a:bodyPr>
          <a:lstStyle/>
          <a:p>
            <a:r>
              <a:rPr lang="en-US" dirty="0"/>
              <a:t>When a miner finds a nonce that solves the problem, he/she wins the block and broadcasts the solution to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36" y="3354587"/>
            <a:ext cx="3621232" cy="3294728"/>
          </a:xfrm>
          <a:prstGeom prst="rect">
            <a:avLst/>
          </a:prstGeom>
        </p:spPr>
      </p:pic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8B9B202-1183-15A6-E089-19D377937AC4}"/>
              </a:ext>
            </a:extLst>
          </p:cNvPr>
          <p:cNvSpPr/>
          <p:nvPr/>
        </p:nvSpPr>
        <p:spPr>
          <a:xfrm>
            <a:off x="1729684" y="3991622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70E34-3D03-8F66-3536-9261C6E07B1A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311529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CDDA-8B3A-49B7-985B-BCCD5BEC4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31245" y="3887818"/>
            <a:ext cx="1421003" cy="68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itcoin's 5% Drop in Value Puts Pressure on BTC Mining Operations and Older ASIC Rigs">
            <a:hlinkClick r:id="rId2"/>
            <a:extLst>
              <a:ext uri="{FF2B5EF4-FFF2-40B4-BE49-F238E27FC236}">
                <a16:creationId xmlns:a16="http://schemas.microsoft.com/office/drawing/2014/main" id="{BBE3C59B-7743-4D1C-A618-D00B4CF4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22" y="2136831"/>
            <a:ext cx="6715161" cy="37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46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B34-15B3-4B44-B5F0-691C1D8B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87651"/>
            <a:ext cx="8838803" cy="3918000"/>
          </a:xfrm>
        </p:spPr>
        <p:txBody>
          <a:bodyPr/>
          <a:lstStyle/>
          <a:p>
            <a:r>
              <a:rPr lang="en-US" dirty="0"/>
              <a:t>Energy Consumed is Unsustainable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91864-9DF1-4A24-9074-94E298405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B6527-0F1D-4AD8-A85A-6893F409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B63E005-1735-48DD-95CB-024A18AB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84" y="2866323"/>
            <a:ext cx="7985184" cy="3106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319EA-17FA-BC62-8FAB-8C1852483E9D}"/>
              </a:ext>
            </a:extLst>
          </p:cNvPr>
          <p:cNvSpPr txBox="1"/>
          <p:nvPr/>
        </p:nvSpPr>
        <p:spPr>
          <a:xfrm>
            <a:off x="746207" y="1660257"/>
            <a:ext cx="627651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indent="-524802" eaLnBrk="1" hangingPunct="1">
              <a:spcBef>
                <a:spcPts val="800"/>
              </a:spcBef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indent="-524802" eaLnBrk="1" hangingPunct="1"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indent="-524802" eaLnBrk="1" hangingPunct="1"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indent="-524802" eaLnBrk="1" hangingPunct="1"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indent="-524802" eaLnBrk="1" hangingPunct="1"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indent="-524802" eaLnBrk="1" hangingPunct="1"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4646" indent="0">
              <a:buNone/>
            </a:pPr>
            <a:r>
              <a:rPr lang="en-US" b="1" u="sng" dirty="0"/>
              <a:t>Proof of Work</a:t>
            </a:r>
          </a:p>
        </p:txBody>
      </p:sp>
    </p:spTree>
    <p:extLst>
      <p:ext uri="{BB962C8B-B14F-4D97-AF65-F5344CB8AC3E}">
        <p14:creationId xmlns:p14="http://schemas.microsoft.com/office/powerpoint/2010/main" val="201941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57D06-9E56-8C2F-C47A-E85C6D8A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82" y="1783162"/>
            <a:ext cx="8838803" cy="3918000"/>
          </a:xfrm>
        </p:spPr>
        <p:txBody>
          <a:bodyPr/>
          <a:lstStyle/>
          <a:p>
            <a:pPr marL="84646" indent="0">
              <a:buNone/>
            </a:pPr>
            <a:r>
              <a:rPr lang="en-US" b="1" u="sng" dirty="0"/>
              <a:t>Proof of Stake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Consensus Mechanism</a:t>
            </a:r>
            <a:endParaRPr lang="en-US" dirty="0"/>
          </a:p>
        </p:txBody>
      </p:sp>
      <p:pic>
        <p:nvPicPr>
          <p:cNvPr id="1026" name="Picture 2" descr="Peter Yang on Twitter: &quot;6/ What is proof of work and proof of stake? They  are two popular methods used by nodes on the blockchain to reach consensus  to add a block">
            <a:extLst>
              <a:ext uri="{FF2B5EF4-FFF2-40B4-BE49-F238E27FC236}">
                <a16:creationId xmlns:a16="http://schemas.microsoft.com/office/drawing/2014/main" id="{7E9E0CB7-AC20-4017-3DD3-F1023D4D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45" y="2597285"/>
            <a:ext cx="7731785" cy="40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8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Public &amp; Private Blockchain</a:t>
            </a:r>
            <a:endParaRPr lang="en-US" dirty="0"/>
          </a:p>
        </p:txBody>
      </p:sp>
      <p:pic>
        <p:nvPicPr>
          <p:cNvPr id="3074" name="Picture 2" descr="Public vs Private Blockchain | InvestaX">
            <a:extLst>
              <a:ext uri="{FF2B5EF4-FFF2-40B4-BE49-F238E27FC236}">
                <a16:creationId xmlns:a16="http://schemas.microsoft.com/office/drawing/2014/main" id="{34DD178F-E7DA-A6F3-35A4-2EA53B81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5935"/>
            <a:ext cx="7315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97467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0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376750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1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1026" name="Picture 2" descr="Smart Contract Illustration">
            <a:extLst>
              <a:ext uri="{FF2B5EF4-FFF2-40B4-BE49-F238E27FC236}">
                <a16:creationId xmlns:a16="http://schemas.microsoft.com/office/drawing/2014/main" id="{B866AE1B-2605-8876-F277-943E69A2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40" y="2168997"/>
            <a:ext cx="6261577" cy="41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67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7D10-4C9E-07C8-8E32-AA429668A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2DCA6-963B-E442-7067-6609BDA6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Technologies – Smart Contract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5DA33E-BA2D-9795-48F4-84AC5A7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45" y="2511260"/>
            <a:ext cx="6190556" cy="41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551EA87-D247-7588-0CCC-7215C62A15D6}"/>
              </a:ext>
            </a:extLst>
          </p:cNvPr>
          <p:cNvSpPr txBox="1">
            <a:spLocks/>
          </p:cNvSpPr>
          <p:nvPr/>
        </p:nvSpPr>
        <p:spPr>
          <a:xfrm>
            <a:off x="921593" y="1750622"/>
            <a:ext cx="8985887" cy="201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448" marR="0" lvl="0" indent="-524802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+mn-lt"/>
                <a:ea typeface="Barlow"/>
                <a:cs typeface="Barlow"/>
                <a:sym typeface="Barlow"/>
              </a:defRPr>
            </a:lvl1pPr>
            <a:lvl2pPr marL="1218895" marR="0" lvl="1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343" marR="0" lvl="2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7790" marR="0" lvl="3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238" marR="0" lvl="4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6686" marR="0" lvl="5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6133" marR="0" lvl="6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5581" marR="0" lvl="7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5028" marR="0" lvl="8" indent="-52480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rgbClr val="2B2B2B"/>
                </a:solidFill>
                <a:latin typeface="Acumin Pro"/>
              </a:rPr>
              <a:t>Self-executing computer program that runs on a 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8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71C47-27A5-00B0-7C00-FB736B107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Decentralized</a:t>
            </a:r>
          </a:p>
          <a:p>
            <a:pPr lvl="1"/>
            <a:r>
              <a:rPr lang="en-US" dirty="0"/>
              <a:t>Proof of work or other consensus mechanism</a:t>
            </a:r>
          </a:p>
          <a:p>
            <a:r>
              <a:rPr lang="en-US" dirty="0"/>
              <a:t>Better Security</a:t>
            </a:r>
          </a:p>
          <a:p>
            <a:pPr lvl="1"/>
            <a:r>
              <a:rPr lang="en-US" dirty="0"/>
              <a:t>Hash, Function, Distributed Ledger </a:t>
            </a:r>
          </a:p>
          <a:p>
            <a:r>
              <a:rPr lang="en-US" dirty="0"/>
              <a:t>Faster Settlement</a:t>
            </a:r>
          </a:p>
          <a:p>
            <a:pPr lvl="1"/>
            <a:r>
              <a:rPr lang="en-US" dirty="0"/>
              <a:t>24/7 without intermediary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D9363-297B-3FE8-8C5A-3991CCA1A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4C050-F3D7-6E05-C93E-3529438C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Blockchain</a:t>
            </a:r>
          </a:p>
        </p:txBody>
      </p:sp>
    </p:spTree>
    <p:extLst>
      <p:ext uri="{BB962C8B-B14F-4D97-AF65-F5344CB8AC3E}">
        <p14:creationId xmlns:p14="http://schemas.microsoft.com/office/powerpoint/2010/main" val="96543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4243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1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55B52-6F21-45D4-8246-2EFC3DFF1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2CBA2-0691-4C01-B196-1C6C9D7D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Investment 2022</a:t>
            </a:r>
          </a:p>
        </p:txBody>
      </p:sp>
      <p:pic>
        <p:nvPicPr>
          <p:cNvPr id="5" name="EzNmkGPBvU4avJs1">
            <a:hlinkClick r:id="" action="ppaction://media"/>
            <a:extLst>
              <a:ext uri="{FF2B5EF4-FFF2-40B4-BE49-F238E27FC236}">
                <a16:creationId xmlns:a16="http://schemas.microsoft.com/office/drawing/2014/main" id="{FF7AE9F7-607B-44A4-BEEE-0C9985ABB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9599" y="1676278"/>
            <a:ext cx="4572000" cy="483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BF9D9-8A8A-405A-9983-2D941F98387B}"/>
              </a:ext>
            </a:extLst>
          </p:cNvPr>
          <p:cNvSpPr txBox="1"/>
          <p:nvPr/>
        </p:nvSpPr>
        <p:spPr>
          <a:xfrm>
            <a:off x="7637929" y="6300685"/>
            <a:ext cx="169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0F0F0F"/>
                </a:solidFill>
                <a:effectLst/>
                <a:latin typeface="ubuntu"/>
              </a:rPr>
              <a:t>Source: </a:t>
            </a:r>
            <a:r>
              <a:rPr lang="en-US" sz="1400" i="1" u="sng" dirty="0" err="1">
                <a:solidFill>
                  <a:srgbClr val="F24175"/>
                </a:solidFill>
                <a:latin typeface="ubuntu"/>
              </a:rPr>
              <a:t>btct</a:t>
            </a:r>
            <a:r>
              <a:rPr lang="en-US" sz="1400" b="0" i="1" u="sng" dirty="0" err="1">
                <a:solidFill>
                  <a:srgbClr val="F24175"/>
                </a:solidFill>
                <a:effectLst/>
                <a:latin typeface="ubuntu"/>
              </a:rPr>
              <a:t>witter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61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ED96F-EADA-4200-80BB-F0E79830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58FA4-45EC-42DA-BF3C-E70483FD8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67E79-92BA-4E33-9618-2E09F67A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Elon Musk on Crypto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E7A1C24-4EA6-4DBC-9917-70D49908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14203"/>
            <a:ext cx="4372500" cy="49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6114-6482-4FB0-AD15-EC4C7733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4" y="2229775"/>
            <a:ext cx="5204427" cy="21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959" y="4189496"/>
            <a:ext cx="4641049" cy="15099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Finance vs. Traditional Finance</a:t>
            </a:r>
          </a:p>
        </p:txBody>
      </p:sp>
      <p:pic>
        <p:nvPicPr>
          <p:cNvPr id="3074" name="Picture 2" descr="Decentralized Finance vs. Traditional Finance: What You Need To Know | by  Stably | Stably | Medium">
            <a:extLst>
              <a:ext uri="{FF2B5EF4-FFF2-40B4-BE49-F238E27FC236}">
                <a16:creationId xmlns:a16="http://schemas.microsoft.com/office/drawing/2014/main" id="{58845C98-FFDF-8702-007A-0C8D7129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/>
          <a:stretch/>
        </p:blipFill>
        <p:spPr bwMode="auto">
          <a:xfrm>
            <a:off x="402263" y="1743876"/>
            <a:ext cx="5980418" cy="30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3D16A1-D850-CAF0-2FCC-7B7974DBE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21215" r="8866" b="15840"/>
          <a:stretch/>
        </p:blipFill>
        <p:spPr bwMode="auto">
          <a:xfrm>
            <a:off x="5154768" y="4333139"/>
            <a:ext cx="4747098" cy="2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8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9C33F-CE05-4B82-AE10-DEC354E7F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46" y="2677020"/>
            <a:ext cx="6716388" cy="27985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7AC67-A9C0-4D67-98B1-625C4ECA5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33D999-3274-4249-B97A-14439A4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Tokenomics</a:t>
            </a:r>
            <a:endParaRPr lang="en-US" dirty="0"/>
          </a:p>
        </p:txBody>
      </p:sp>
      <p:pic>
        <p:nvPicPr>
          <p:cNvPr id="1026" name="Picture 2" descr="The 7 Types of Cryptocurrencies You Must Know | by Martin Thoma | Level Up  Coding">
            <a:extLst>
              <a:ext uri="{FF2B5EF4-FFF2-40B4-BE49-F238E27FC236}">
                <a16:creationId xmlns:a16="http://schemas.microsoft.com/office/drawing/2014/main" id="{E88F64A1-579B-476E-A7BC-58538607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8" y="1890167"/>
            <a:ext cx="9261987" cy="35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62DFA-D57F-9041-99A8-C859D35F007A}"/>
              </a:ext>
            </a:extLst>
          </p:cNvPr>
          <p:cNvSpPr txBox="1"/>
          <p:nvPr/>
        </p:nvSpPr>
        <p:spPr>
          <a:xfrm>
            <a:off x="1983646" y="5700349"/>
            <a:ext cx="2149603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Historical Trend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Current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E8039-9E2D-45E1-AC63-6AC947B2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Token</a:t>
            </a:r>
          </a:p>
          <a:p>
            <a:r>
              <a:rPr lang="en-US" dirty="0"/>
              <a:t>Utility Token</a:t>
            </a:r>
          </a:p>
          <a:p>
            <a:r>
              <a:rPr lang="en-US" dirty="0"/>
              <a:t>Security Token</a:t>
            </a:r>
          </a:p>
          <a:p>
            <a:r>
              <a:rPr lang="en-US" sz="2400" dirty="0"/>
              <a:t>Crypto-collectibles (NFT)</a:t>
            </a:r>
          </a:p>
          <a:p>
            <a:r>
              <a:rPr lang="en-US" sz="2400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FB6C6-5F08-40CB-8D62-4021F3B2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98522-19E5-445F-A63E-7BB0B9A8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Token</a:t>
            </a:r>
          </a:p>
        </p:txBody>
      </p:sp>
    </p:spTree>
    <p:extLst>
      <p:ext uri="{BB962C8B-B14F-4D97-AF65-F5344CB8AC3E}">
        <p14:creationId xmlns:p14="http://schemas.microsoft.com/office/powerpoint/2010/main" val="4768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EC5F5-57F1-819C-79C5-09A28124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</a:p>
          <a:p>
            <a:r>
              <a:rPr lang="en-US" dirty="0"/>
              <a:t>A cryptocurrency that store the transaction data of bitcoin on the blockchain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55820-FE4A-8F8D-72C7-9C0742BE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A3D03-283A-EE5A-8091-704E9E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EA84E-D744-0446-6AC8-63015B90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78" y="3656201"/>
            <a:ext cx="511563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53822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6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Bitcoin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Example: Alice finds irresistible goods from merchant Bob and sends him a shiny Bitcoin.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0FB43-F018-85FA-E1E3-28C3CBA7F269}"/>
              </a:ext>
            </a:extLst>
          </p:cNvPr>
          <p:cNvGrpSpPr/>
          <p:nvPr/>
        </p:nvGrpSpPr>
        <p:grpSpPr>
          <a:xfrm>
            <a:off x="2274273" y="3849167"/>
            <a:ext cx="6282862" cy="2129991"/>
            <a:chOff x="2420188" y="2924148"/>
            <a:chExt cx="6282862" cy="2129991"/>
          </a:xfrm>
        </p:grpSpPr>
        <p:sp>
          <p:nvSpPr>
            <p:cNvPr id="6" name="Rectangle 5"/>
            <p:cNvSpPr/>
            <p:nvPr/>
          </p:nvSpPr>
          <p:spPr>
            <a:xfrm>
              <a:off x="2420188" y="3441470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718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4551362" y="4247804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37161" y="3730483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161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364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06005" y="1910118"/>
            <a:ext cx="8838803" cy="3918000"/>
          </a:xfrm>
        </p:spPr>
        <p:txBody>
          <a:bodyPr>
            <a:normAutofit/>
          </a:bodyPr>
          <a:lstStyle/>
          <a:p>
            <a:pPr marL="84646" indent="0">
              <a:buNone/>
            </a:pPr>
            <a:r>
              <a:rPr lang="en-US" altLang="zh-CN" sz="2200" b="1" u="sng" dirty="0"/>
              <a:t>Bitcoin Transaction</a:t>
            </a:r>
            <a:endParaRPr lang="en-US" sz="2200" b="1" u="sng" dirty="0"/>
          </a:p>
          <a:p>
            <a:pPr>
              <a:buFont typeface="+mj-lt"/>
              <a:buAutoNum type="arabicPeriod"/>
            </a:pPr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Bob shares his public address with Alice via string or QR-code.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enters Bob's address, the Bitcoin amount, and signs with her private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Alice broadcasts the transaction to the Bitcoin network—crypto magic!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Payment Token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44017" y="4504461"/>
            <a:ext cx="6282862" cy="2129990"/>
            <a:chOff x="897775" y="2924148"/>
            <a:chExt cx="6282862" cy="2129990"/>
          </a:xfrm>
        </p:grpSpPr>
        <p:sp>
          <p:nvSpPr>
            <p:cNvPr id="6" name="Rectangle 5"/>
            <p:cNvSpPr/>
            <p:nvPr/>
          </p:nvSpPr>
          <p:spPr>
            <a:xfrm>
              <a:off x="897775" y="3441469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Alice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9462" y="3441468"/>
              <a:ext cx="2131175" cy="161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Bob</a:t>
              </a:r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 flipV="1">
              <a:off x="3028950" y="4247803"/>
              <a:ext cx="202051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14749" y="3730482"/>
              <a:ext cx="1030514" cy="37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BTC</a:t>
              </a:r>
            </a:p>
          </p:txBody>
        </p:sp>
        <p:pic>
          <p:nvPicPr>
            <p:cNvPr id="1026" name="Picture 2" descr="Image result for bitcoin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9" y="2924148"/>
              <a:ext cx="689504" cy="6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Click r:id="rId3"/>
            <a:extLst>
              <a:ext uri="{FF2B5EF4-FFF2-40B4-BE49-F238E27FC236}">
                <a16:creationId xmlns:a16="http://schemas.microsoft.com/office/drawing/2014/main" id="{DD004F9A-D33D-16C4-A89F-57752FDF7221}"/>
              </a:ext>
            </a:extLst>
          </p:cNvPr>
          <p:cNvSpPr/>
          <p:nvPr/>
        </p:nvSpPr>
        <p:spPr>
          <a:xfrm>
            <a:off x="7036474" y="2052533"/>
            <a:ext cx="20313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54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Founded by </a:t>
            </a:r>
            <a:r>
              <a:rPr lang="en-US" dirty="0" err="1">
                <a:sym typeface="Wingdings" panose="05000000000000000000" pitchFamily="2" charset="2"/>
              </a:rPr>
              <a:t>Vitalik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Buterin</a:t>
            </a:r>
            <a:r>
              <a:rPr lang="en-US" dirty="0">
                <a:sym typeface="Wingdings" panose="05000000000000000000" pitchFamily="2" charset="2"/>
              </a:rPr>
              <a:t> in 2014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most popular smart contract platform</a:t>
            </a:r>
          </a:p>
          <a:p>
            <a:r>
              <a:rPr lang="en-US" dirty="0">
                <a:sym typeface="Wingdings" panose="05000000000000000000" pitchFamily="2" charset="2"/>
              </a:rPr>
              <a:t>Home base for countless ICOs and decentralized applications (</a:t>
            </a:r>
            <a:r>
              <a:rPr lang="en-US" dirty="0" err="1">
                <a:sym typeface="Wingdings" panose="05000000000000000000" pitchFamily="2" charset="2"/>
              </a:rPr>
              <a:t>dApps</a:t>
            </a:r>
            <a:r>
              <a:rPr lang="en-US" dirty="0">
                <a:sym typeface="Wingdings" panose="05000000000000000000" pitchFamily="2" charset="2"/>
              </a:rPr>
              <a:t>) that cover finance, gaming, art, and more!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Ethereum logo 2014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32" y="595103"/>
            <a:ext cx="943743" cy="1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1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b="1" u="sng" dirty="0"/>
              <a:t>Ethereum</a:t>
            </a:r>
            <a:endParaRPr lang="en-US" b="1" u="sng" dirty="0">
              <a:sym typeface="Wingdings" panose="05000000000000000000" pitchFamily="2" charset="2"/>
            </a:endParaRP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Tokens with specific powers inside a blockchain platform:</a:t>
            </a:r>
          </a:p>
          <a:p>
            <a:pPr lvl="1"/>
            <a:r>
              <a:rPr lang="en-US" dirty="0"/>
              <a:t>Unlock special features or services</a:t>
            </a:r>
          </a:p>
          <a:p>
            <a:pPr lvl="1"/>
            <a:r>
              <a:rPr lang="en-US" dirty="0"/>
              <a:t>Incentivize user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</p:spTree>
    <p:extLst>
      <p:ext uri="{BB962C8B-B14F-4D97-AF65-F5344CB8AC3E}">
        <p14:creationId xmlns:p14="http://schemas.microsoft.com/office/powerpoint/2010/main" val="177317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84646" indent="0" algn="just">
              <a:buNone/>
            </a:pPr>
            <a:r>
              <a:rPr lang="en-US" b="1" u="sng" dirty="0"/>
              <a:t>BAT: The fastest ICO on Ethereum</a:t>
            </a:r>
          </a:p>
          <a:p>
            <a:pPr marL="84646" indent="0" algn="just">
              <a:buNone/>
            </a:pPr>
            <a:endParaRPr lang="en-US" b="1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dirty="0">
                <a:solidFill>
                  <a:srgbClr val="96979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Brave Browser </a:t>
            </a:r>
            <a:r>
              <a:rPr lang="en-US" dirty="0"/>
              <a:t>– Basic Attention Token (BAT): 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The ICO raised $36m via a token offering on the Ethereum Network. The offering raised 156,250 Ether in a mere 24 seconds!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token can be used to obtain a variety of advertising and attention-based services on the Brave platform.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 financial system built on blockchain technology.</a:t>
            </a:r>
          </a:p>
          <a:p>
            <a:pPr algn="just"/>
            <a:r>
              <a:rPr lang="en-US" dirty="0"/>
              <a:t>Bypasses traditional intermediaries (like banks).</a:t>
            </a:r>
          </a:p>
          <a:p>
            <a:pPr algn="just"/>
            <a:r>
              <a:rPr lang="en-US" dirty="0"/>
              <a:t>Enables seamless, transparent, and secure financial services.</a:t>
            </a:r>
          </a:p>
          <a:p>
            <a:pPr algn="just"/>
            <a:endParaRPr lang="en-US" dirty="0"/>
          </a:p>
          <a:p>
            <a:pPr marL="84646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Example: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Aave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decentralized lending and borrowing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earn interest or borrow assets without banks.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Fully transparent and open-source.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F5CEFE-D997-449B-B8ED-78E3F733E1FD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 (Decentralized Finance)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A2034-D8E5-9E6D-C23F-CADDCFF4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94" y="3815855"/>
            <a:ext cx="1992312" cy="19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6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1B777-AC97-4F32-88B7-02053D13C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4646" indent="0">
              <a:buNone/>
            </a:pPr>
            <a:r>
              <a:rPr lang="en-US" dirty="0"/>
              <a:t>Unique digital assets for digital or physical items:</a:t>
            </a:r>
          </a:p>
          <a:p>
            <a:pPr lvl="1"/>
            <a:r>
              <a:rPr lang="en-US" dirty="0"/>
              <a:t>Artwork, collectibles, or real estate</a:t>
            </a:r>
          </a:p>
          <a:p>
            <a:pPr lvl="1"/>
            <a:r>
              <a:rPr lang="en-US" dirty="0"/>
              <a:t>Built on platforms like Ethereum</a:t>
            </a:r>
          </a:p>
          <a:p>
            <a:pPr marL="84646" indent="0">
              <a:buNone/>
            </a:pPr>
            <a:endParaRPr lang="en-US" dirty="0"/>
          </a:p>
          <a:p>
            <a:pPr marL="84646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 err="1">
                <a:hlinkClick r:id="rId2"/>
              </a:rPr>
              <a:t>CryptoKitties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Sandbox</a:t>
            </a:r>
            <a:endParaRPr lang="en-US" dirty="0"/>
          </a:p>
          <a:p>
            <a:pPr lvl="1"/>
            <a:r>
              <a:rPr lang="en-US" b="1" i="0" dirty="0">
                <a:solidFill>
                  <a:srgbClr val="121212"/>
                </a:solidFill>
                <a:effectLst/>
                <a:latin typeface="__Poppins_98ef6d"/>
                <a:hlinkClick r:id="rId4"/>
              </a:rPr>
              <a:t>CryptoPunk</a:t>
            </a:r>
            <a:endParaRPr lang="en-US" b="1" i="0" dirty="0">
              <a:solidFill>
                <a:srgbClr val="121212"/>
              </a:solidFill>
              <a:effectLst/>
              <a:latin typeface="__Poppins_98ef6d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3D1E-57B2-4D0E-95A2-FF43C1A0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CB20B-2167-4920-B380-26E5E8D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Crypto-collectibles (NFT)</a:t>
            </a:r>
          </a:p>
        </p:txBody>
      </p:sp>
      <p:pic>
        <p:nvPicPr>
          <p:cNvPr id="4098" name="Picture 2">
            <a:hlinkClick r:id="rId5"/>
            <a:extLst>
              <a:ext uri="{FF2B5EF4-FFF2-40B4-BE49-F238E27FC236}">
                <a16:creationId xmlns:a16="http://schemas.microsoft.com/office/drawing/2014/main" id="{F2EFFC72-067F-A562-0860-A14E57E5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15661" r="12901" b="16386"/>
          <a:stretch/>
        </p:blipFill>
        <p:spPr bwMode="auto">
          <a:xfrm>
            <a:off x="5626298" y="3647873"/>
            <a:ext cx="2373549" cy="22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2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47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5362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284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0B8F5-2BAC-5B6F-992F-1216E43C0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3D0B6-C09C-4AA3-EC2A-DAD255C7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Traditional Supply Chains</a:t>
            </a:r>
          </a:p>
        </p:txBody>
      </p:sp>
      <p:pic>
        <p:nvPicPr>
          <p:cNvPr id="12290" name="Picture 2" descr="Blockchain challenges">
            <a:extLst>
              <a:ext uri="{FF2B5EF4-FFF2-40B4-BE49-F238E27FC236}">
                <a16:creationId xmlns:a16="http://schemas.microsoft.com/office/drawing/2014/main" id="{E2A4327A-DA83-7B29-2AB6-D64F4F3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802607"/>
            <a:ext cx="9477253" cy="32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69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330C5-5241-5932-EFEF-51074A005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1DB5D-7847-00DC-A2A1-7CA6B2C8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Supply Chains with Blockchain</a:t>
            </a:r>
          </a:p>
        </p:txBody>
      </p:sp>
      <p:pic>
        <p:nvPicPr>
          <p:cNvPr id="14338" name="Picture 2" descr="Blockchain benefits">
            <a:extLst>
              <a:ext uri="{FF2B5EF4-FFF2-40B4-BE49-F238E27FC236}">
                <a16:creationId xmlns:a16="http://schemas.microsoft.com/office/drawing/2014/main" id="{A53AB4D5-A7D9-2C0C-CD73-237390F8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781175"/>
            <a:ext cx="9726612" cy="346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2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1.0)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1026" name="Picture 2" descr="Yahoo - Here's what your favorite websites looked like 20 years ago -  CNNMoney">
            <a:extLst>
              <a:ext uri="{FF2B5EF4-FFF2-40B4-BE49-F238E27FC236}">
                <a16:creationId xmlns:a16="http://schemas.microsoft.com/office/drawing/2014/main" id="{61A726A8-74CD-D21E-FB70-58AA4C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958490"/>
            <a:ext cx="6728523" cy="4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71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Supply Chain</a:t>
            </a:r>
          </a:p>
        </p:txBody>
      </p:sp>
      <p:pic>
        <p:nvPicPr>
          <p:cNvPr id="11266" name="Picture 2" descr="TradeLens Blockchain1c">
            <a:extLst>
              <a:ext uri="{FF2B5EF4-FFF2-40B4-BE49-F238E27FC236}">
                <a16:creationId xmlns:a16="http://schemas.microsoft.com/office/drawing/2014/main" id="{EBE00B88-7D39-EAD7-8D00-D0DD1D3C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2012033"/>
            <a:ext cx="5330825" cy="44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7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Food and Agriculture</a:t>
            </a:r>
          </a:p>
          <a:p>
            <a:pPr lvl="1"/>
            <a:r>
              <a:rPr lang="en-US" sz="2400" dirty="0"/>
              <a:t>Food Safety</a:t>
            </a:r>
          </a:p>
          <a:p>
            <a:pPr lvl="2"/>
            <a:r>
              <a:rPr lang="en-US" sz="2400" dirty="0"/>
              <a:t>Access of the entire food product life cycle</a:t>
            </a:r>
          </a:p>
          <a:p>
            <a:pPr lvl="2"/>
            <a:r>
              <a:rPr lang="en-US" sz="2400" dirty="0"/>
              <a:t>Identify the source of contamination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Empower Customers and Sustainable Small Farmers</a:t>
            </a:r>
          </a:p>
          <a:p>
            <a:pPr lvl="2"/>
            <a:r>
              <a:rPr lang="en-US" sz="2400" dirty="0"/>
              <a:t>Allow small farmers to track their produce </a:t>
            </a:r>
          </a:p>
          <a:p>
            <a:pPr lvl="2"/>
            <a:r>
              <a:rPr lang="en-US" sz="2400" dirty="0"/>
              <a:t>Automation quicken the payment process</a:t>
            </a:r>
          </a:p>
          <a:p>
            <a:pPr lvl="2"/>
            <a:r>
              <a:rPr lang="en-US" sz="2400" dirty="0"/>
              <a:t>Connect customers directly with the source of food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51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5362" name="Picture 2" descr="Page-Illo_Blockchain_Agriculture">
            <a:extLst>
              <a:ext uri="{FF2B5EF4-FFF2-40B4-BE49-F238E27FC236}">
                <a16:creationId xmlns:a16="http://schemas.microsoft.com/office/drawing/2014/main" id="{C9494FFE-AFA2-4AC6-0036-742D307D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14533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17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2E670-3E11-72E9-1B4F-80944F4F7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52AE6-F3B1-8CD8-584D-1D13C6E6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0244" name="Picture 4" descr="Chart">
            <a:extLst>
              <a:ext uri="{FF2B5EF4-FFF2-40B4-BE49-F238E27FC236}">
                <a16:creationId xmlns:a16="http://schemas.microsoft.com/office/drawing/2014/main" id="{372AA1E7-3DB1-2F61-3E28-4838A000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4" y="1676432"/>
            <a:ext cx="510857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42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Pharmaceuticals</a:t>
            </a:r>
          </a:p>
          <a:p>
            <a:pPr lvl="1"/>
            <a:r>
              <a:rPr lang="en-US" sz="2400" dirty="0"/>
              <a:t>Counterfeit Medicine</a:t>
            </a:r>
          </a:p>
          <a:p>
            <a:pPr lvl="2"/>
            <a:r>
              <a:rPr lang="en-US" sz="2400" dirty="0"/>
              <a:t>Check entire supply chain by serial numbers</a:t>
            </a:r>
          </a:p>
          <a:p>
            <a:pPr lvl="2"/>
            <a:r>
              <a:rPr lang="en-US" sz="2400" dirty="0"/>
              <a:t>Identify the weak points that present opportunity for counterfeit medicines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Medication Recalls</a:t>
            </a:r>
          </a:p>
          <a:p>
            <a:pPr lvl="2"/>
            <a:r>
              <a:rPr lang="en-US" sz="2400" dirty="0"/>
              <a:t>Identifying unsafe medications </a:t>
            </a:r>
          </a:p>
          <a:p>
            <a:pPr lvl="2"/>
            <a:r>
              <a:rPr lang="en-US" sz="2400" dirty="0"/>
              <a:t>Recalls associated with quality through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9458" name="Picture 2" descr="Page-Illo_Blockchain_Paharma">
            <a:extLst>
              <a:ext uri="{FF2B5EF4-FFF2-40B4-BE49-F238E27FC236}">
                <a16:creationId xmlns:a16="http://schemas.microsoft.com/office/drawing/2014/main" id="{DA2E5CC0-502B-C8E0-BCC5-5957F5FC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78117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92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8F461-7C0C-875C-AAA2-716C1B4D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897" y="2156917"/>
            <a:ext cx="8838803" cy="3918000"/>
          </a:xfrm>
        </p:spPr>
        <p:txBody>
          <a:bodyPr/>
          <a:lstStyle/>
          <a:p>
            <a:r>
              <a:rPr lang="en-US" dirty="0"/>
              <a:t>Mining</a:t>
            </a:r>
          </a:p>
          <a:p>
            <a:pPr lvl="1"/>
            <a:r>
              <a:rPr lang="en-US" sz="2400" dirty="0"/>
              <a:t>Ethical Sourcing</a:t>
            </a:r>
          </a:p>
          <a:p>
            <a:pPr lvl="2"/>
            <a:r>
              <a:rPr lang="en-US" sz="2400" dirty="0"/>
              <a:t>Limit the opportunity for unethically sourced minerals like cobalt and tantalum to enter the supply chain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Ensure Authenticity</a:t>
            </a:r>
          </a:p>
          <a:p>
            <a:pPr lvl="2"/>
            <a:r>
              <a:rPr lang="en-US" sz="2400" dirty="0"/>
              <a:t>Ensure authentic and conflict free diamonds</a:t>
            </a:r>
          </a:p>
          <a:p>
            <a:pPr lvl="2"/>
            <a:r>
              <a:rPr lang="en-US" sz="2400" dirty="0"/>
              <a:t>Track record individual level details of the stone’s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C705-7AAF-AA4D-EF4C-939B46682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8E16B-4D02-95D1-45EB-DE8D0467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Use Cases</a:t>
            </a:r>
          </a:p>
        </p:txBody>
      </p:sp>
      <p:pic>
        <p:nvPicPr>
          <p:cNvPr id="17410" name="Picture 2" descr="Page-Illo_Blockchain_Mining">
            <a:extLst>
              <a:ext uri="{FF2B5EF4-FFF2-40B4-BE49-F238E27FC236}">
                <a16:creationId xmlns:a16="http://schemas.microsoft.com/office/drawing/2014/main" id="{0A732163-0F74-7793-0714-5CC38C85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81" y="1762125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5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3E9-DD26-4D63-8260-A787D889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 (Web 2.0)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D0DE-D79D-4A48-8418-4727C044E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1026" name="Picture 2" descr="What is Google?">
            <a:extLst>
              <a:ext uri="{FF2B5EF4-FFF2-40B4-BE49-F238E27FC236}">
                <a16:creationId xmlns:a16="http://schemas.microsoft.com/office/drawing/2014/main" id="{09AED974-BF1E-489C-A9AC-42ED3F0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82" y="2454972"/>
            <a:ext cx="3439456" cy="32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's 11th Year: Every Profile Page Update in the Last Decade | Time">
            <a:extLst>
              <a:ext uri="{FF2B5EF4-FFF2-40B4-BE49-F238E27FC236}">
                <a16:creationId xmlns:a16="http://schemas.microsoft.com/office/drawing/2014/main" id="{43EC1592-C2B4-4561-AA0B-03716AB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1795830"/>
            <a:ext cx="4388128" cy="45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0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2BED-7945-A614-E2BF-B71DC588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Limitation: Companies (banks or large tech companies) maintain its infrastructure and they extract a massive amount of data from us users</a:t>
            </a:r>
          </a:p>
          <a:p>
            <a:pPr marL="694093" lvl="1" indent="0">
              <a:buNone/>
            </a:pPr>
            <a:endParaRPr lang="en-US" dirty="0"/>
          </a:p>
          <a:p>
            <a:pPr lvl="1"/>
            <a:r>
              <a:rPr lang="en-US" dirty="0"/>
              <a:t>Exclusive</a:t>
            </a:r>
          </a:p>
          <a:p>
            <a:pPr lvl="1"/>
            <a:r>
              <a:rPr lang="en-US" dirty="0"/>
              <a:t>Data Privacy</a:t>
            </a:r>
          </a:p>
          <a:p>
            <a:pPr lvl="1"/>
            <a:r>
              <a:rPr lang="en-US" dirty="0"/>
              <a:t>Data Safety</a:t>
            </a:r>
          </a:p>
          <a:p>
            <a:pPr lvl="1"/>
            <a:r>
              <a:rPr lang="en-US" dirty="0"/>
              <a:t>Data Manipulation</a:t>
            </a:r>
          </a:p>
          <a:p>
            <a:pPr lvl="1"/>
            <a:endParaRPr lang="en-US" dirty="0"/>
          </a:p>
          <a:p>
            <a:pPr marL="84646" indent="0">
              <a:buNone/>
            </a:pPr>
            <a:r>
              <a:rPr lang="en-US" dirty="0"/>
              <a:t>Need a need protocol to regain the trust of information!</a:t>
            </a:r>
          </a:p>
          <a:p>
            <a:pPr marL="8464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9A0BD-32E8-1E0F-8F6C-9539D12C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A276-74CE-06E3-4EA6-1F22A8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6739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4B1F-985F-79EC-F7B0-1EBA55E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2349A-B875-C6E0-A78A-FF142E4F5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D78E67F-34B3-D704-CBEA-CDEAE572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24" y="1981762"/>
            <a:ext cx="56915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E076C-E071-E020-88A0-47CBD4BDB067}"/>
              </a:ext>
            </a:extLst>
          </p:cNvPr>
          <p:cNvSpPr txBox="1"/>
          <p:nvPr/>
        </p:nvSpPr>
        <p:spPr>
          <a:xfrm>
            <a:off x="2924636" y="2675601"/>
            <a:ext cx="15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October 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539D-6DFF-FF6A-E268-C2F6BE3F1273}"/>
              </a:ext>
            </a:extLst>
          </p:cNvPr>
          <p:cNvSpPr txBox="1"/>
          <p:nvPr/>
        </p:nvSpPr>
        <p:spPr>
          <a:xfrm>
            <a:off x="8897419" y="2549141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Anonymous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BF017-FF13-B1FE-6AC2-BAC375EA6DE3}"/>
              </a:ext>
            </a:extLst>
          </p:cNvPr>
          <p:cNvCxnSpPr>
            <a:stCxn id="7" idx="1"/>
          </p:cNvCxnSpPr>
          <p:nvPr/>
        </p:nvCxnSpPr>
        <p:spPr>
          <a:xfrm flipH="1">
            <a:off x="7486909" y="2733807"/>
            <a:ext cx="1410510" cy="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008A9-8DDE-8CFC-A20C-3C60B62CEED2}"/>
              </a:ext>
            </a:extLst>
          </p:cNvPr>
          <p:cNvCxnSpPr>
            <a:stCxn id="6" idx="0"/>
          </p:cNvCxnSpPr>
          <p:nvPr/>
        </p:nvCxnSpPr>
        <p:spPr>
          <a:xfrm flipV="1">
            <a:off x="3697985" y="2354588"/>
            <a:ext cx="423153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7E7B34-7238-31B4-3D98-D6A351F20B0C}"/>
              </a:ext>
            </a:extLst>
          </p:cNvPr>
          <p:cNvSpPr/>
          <p:nvPr/>
        </p:nvSpPr>
        <p:spPr>
          <a:xfrm>
            <a:off x="4247598" y="4455763"/>
            <a:ext cx="4970834" cy="18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8A91BFC-B1DF-117E-C252-EC3EEB1C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76" y="2596540"/>
            <a:ext cx="131463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CCA9-745D-BE14-FCEA-6489F6066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4C72A3-88A6-CD49-0C84-C79C20182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139398"/>
              </p:ext>
            </p:extLst>
          </p:nvPr>
        </p:nvGraphicFramePr>
        <p:xfrm>
          <a:off x="2723930" y="594803"/>
          <a:ext cx="7174672" cy="43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000343"/>
      </p:ext>
    </p:extLst>
  </p:cSld>
  <p:clrMapOvr>
    <a:masterClrMapping/>
  </p:clrMapOvr>
</p:sld>
</file>

<file path=ppt/theme/theme1.xml><?xml version="1.0" encoding="utf-8"?>
<a:theme xmlns:a="http://schemas.openxmlformats.org/drawingml/2006/main" name="SLU Theme">
  <a:themeElements>
    <a:clrScheme name="SLU Color Theme">
      <a:dk1>
        <a:srgbClr val="000000"/>
      </a:dk1>
      <a:lt1>
        <a:srgbClr val="FFFFFF"/>
      </a:lt1>
      <a:dk2>
        <a:srgbClr val="003CA5"/>
      </a:dk2>
      <a:lt2>
        <a:srgbClr val="D7D7D5"/>
      </a:lt2>
      <a:accent1>
        <a:srgbClr val="5BC2E7"/>
      </a:accent1>
      <a:accent2>
        <a:srgbClr val="003B5C"/>
      </a:accent2>
      <a:accent3>
        <a:srgbClr val="795D3E"/>
      </a:accent3>
      <a:accent4>
        <a:srgbClr val="FFC72C"/>
      </a:accent4>
      <a:accent5>
        <a:srgbClr val="8FD6BD"/>
      </a:accent5>
      <a:accent6>
        <a:srgbClr val="ED8B00"/>
      </a:accent6>
      <a:hlink>
        <a:srgbClr val="27B7EC"/>
      </a:hlink>
      <a:folHlink>
        <a:srgbClr val="96979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U Theme" id="{23A3967F-20A2-8D48-B34D-F502C06C008E}" vid="{DE37BFA9-F12D-5347-8801-1AD4458FF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SLU Theme</Template>
  <TotalTime>4651</TotalTime>
  <Words>1253</Words>
  <Application>Microsoft Office PowerPoint</Application>
  <PresentationFormat>Custom</PresentationFormat>
  <Paragraphs>343</Paragraphs>
  <Slides>54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__Poppins_98ef6d</vt:lpstr>
      <vt:lpstr>Acumin Pro</vt:lpstr>
      <vt:lpstr>Söhne</vt:lpstr>
      <vt:lpstr>Arial</vt:lpstr>
      <vt:lpstr>Barlow</vt:lpstr>
      <vt:lpstr>Calibri</vt:lpstr>
      <vt:lpstr>Cambria Math</vt:lpstr>
      <vt:lpstr>Century Gothic</vt:lpstr>
      <vt:lpstr>Palatino Linotype</vt:lpstr>
      <vt:lpstr>ubuntu</vt:lpstr>
      <vt:lpstr>SLU Theme</vt:lpstr>
      <vt:lpstr>Blockchain Introduction  By Dr. Norman Guo</vt:lpstr>
      <vt:lpstr>What is Blockchain</vt:lpstr>
      <vt:lpstr>PowerPoint Presentation</vt:lpstr>
      <vt:lpstr>PowerPoint Presentation</vt:lpstr>
      <vt:lpstr>Internet of Information (Web 1.0)</vt:lpstr>
      <vt:lpstr>Internet of Information (Web 2.0)</vt:lpstr>
      <vt:lpstr>Internet of Information</vt:lpstr>
      <vt:lpstr>What is Blockchain</vt:lpstr>
      <vt:lpstr>PowerPoint Presentation</vt:lpstr>
      <vt:lpstr>What is Blockchain</vt:lpstr>
      <vt:lpstr>Blockchain Structure</vt:lpstr>
      <vt:lpstr>Blockchain Structure</vt:lpstr>
      <vt:lpstr>Blockchain Structure</vt:lpstr>
      <vt:lpstr>Blockchain Structure</vt:lpstr>
      <vt:lpstr>PowerPoint Presentation</vt:lpstr>
      <vt:lpstr>Basic Technologies</vt:lpstr>
      <vt:lpstr>Basic Technologies – Hash Function</vt:lpstr>
      <vt:lpstr>Basic Technologies – Hash Function</vt:lpstr>
      <vt:lpstr>Basic Technologies – Digital Signature</vt:lpstr>
      <vt:lpstr>Basic Technologies – Digital Signature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Consensus Mechanism</vt:lpstr>
      <vt:lpstr>Basic Technologies – Public &amp; Private Blockchain</vt:lpstr>
      <vt:lpstr>PowerPoint Presentation</vt:lpstr>
      <vt:lpstr>Basic Technologies – Smart Contract</vt:lpstr>
      <vt:lpstr>Basic Technologies – Smart Contract</vt:lpstr>
      <vt:lpstr>Features of Blockchain</vt:lpstr>
      <vt:lpstr>PowerPoint Presentation</vt:lpstr>
      <vt:lpstr>Crypto Investment 2022</vt:lpstr>
      <vt:lpstr>Elon Musk on Crypto</vt:lpstr>
      <vt:lpstr>Decentralized Finance vs. Traditional Finance</vt:lpstr>
      <vt:lpstr>Tokenomics</vt:lpstr>
      <vt:lpstr>Types of Token</vt:lpstr>
      <vt:lpstr>Payment Token</vt:lpstr>
      <vt:lpstr>Payment Token</vt:lpstr>
      <vt:lpstr>Payment Token</vt:lpstr>
      <vt:lpstr>Utility Token</vt:lpstr>
      <vt:lpstr>Utility Token</vt:lpstr>
      <vt:lpstr>Utility Token</vt:lpstr>
      <vt:lpstr>DeFi (Decentralized Finance)</vt:lpstr>
      <vt:lpstr>Crypto-collectibles (NFT)</vt:lpstr>
      <vt:lpstr>PowerPoint Presentation</vt:lpstr>
      <vt:lpstr>Challenges of Traditional Supply Chains</vt:lpstr>
      <vt:lpstr>Benefits of Supply Chains with Blockchain</vt:lpstr>
      <vt:lpstr>Application in Supply Chain</vt:lpstr>
      <vt:lpstr>Industry Use Cases</vt:lpstr>
      <vt:lpstr>Industry Use Cases</vt:lpstr>
      <vt:lpstr>Industry Use Cases</vt:lpstr>
      <vt:lpstr>Industry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Krob</dc:creator>
  <cp:lastModifiedBy>Xuxi Guo</cp:lastModifiedBy>
  <cp:revision>52</cp:revision>
  <dcterms:created xsi:type="dcterms:W3CDTF">2020-02-20T18:32:51Z</dcterms:created>
  <dcterms:modified xsi:type="dcterms:W3CDTF">2023-08-11T15:30:21Z</dcterms:modified>
</cp:coreProperties>
</file>